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2"/>
  </p:notesMasterIdLst>
  <p:sldIdLst>
    <p:sldId id="256" r:id="rId2"/>
    <p:sldId id="321" r:id="rId3"/>
    <p:sldId id="268" r:id="rId4"/>
    <p:sldId id="338" r:id="rId5"/>
    <p:sldId id="260" r:id="rId6"/>
    <p:sldId id="312" r:id="rId7"/>
    <p:sldId id="313" r:id="rId8"/>
    <p:sldId id="314" r:id="rId9"/>
    <p:sldId id="358" r:id="rId10"/>
    <p:sldId id="361" r:id="rId11"/>
    <p:sldId id="315" r:id="rId12"/>
    <p:sldId id="360" r:id="rId13"/>
    <p:sldId id="316" r:id="rId14"/>
    <p:sldId id="359" r:id="rId15"/>
    <p:sldId id="317" r:id="rId16"/>
    <p:sldId id="362" r:id="rId17"/>
    <p:sldId id="318" r:id="rId18"/>
    <p:sldId id="261" r:id="rId19"/>
    <p:sldId id="284" r:id="rId20"/>
    <p:sldId id="373" r:id="rId21"/>
    <p:sldId id="347" r:id="rId22"/>
    <p:sldId id="262" r:id="rId23"/>
    <p:sldId id="353" r:id="rId24"/>
    <p:sldId id="354" r:id="rId25"/>
    <p:sldId id="355" r:id="rId26"/>
    <p:sldId id="356" r:id="rId27"/>
    <p:sldId id="357" r:id="rId28"/>
    <p:sldId id="339" r:id="rId29"/>
    <p:sldId id="324" r:id="rId30"/>
    <p:sldId id="329" r:id="rId31"/>
    <p:sldId id="332" r:id="rId32"/>
    <p:sldId id="330" r:id="rId33"/>
    <p:sldId id="333" r:id="rId34"/>
    <p:sldId id="331" r:id="rId35"/>
    <p:sldId id="327" r:id="rId36"/>
    <p:sldId id="328" r:id="rId37"/>
    <p:sldId id="280" r:id="rId38"/>
    <p:sldId id="340" r:id="rId39"/>
    <p:sldId id="341" r:id="rId40"/>
    <p:sldId id="343" r:id="rId41"/>
    <p:sldId id="366" r:id="rId42"/>
    <p:sldId id="367" r:id="rId43"/>
    <p:sldId id="368" r:id="rId44"/>
    <p:sldId id="263" r:id="rId45"/>
    <p:sldId id="342" r:id="rId46"/>
    <p:sldId id="365" r:id="rId47"/>
    <p:sldId id="275" r:id="rId48"/>
    <p:sldId id="337" r:id="rId49"/>
    <p:sldId id="336" r:id="rId50"/>
    <p:sldId id="335" r:id="rId51"/>
    <p:sldId id="334" r:id="rId52"/>
    <p:sldId id="283" r:id="rId53"/>
    <p:sldId id="319" r:id="rId54"/>
    <p:sldId id="364" r:id="rId55"/>
    <p:sldId id="349" r:id="rId56"/>
    <p:sldId id="348" r:id="rId57"/>
    <p:sldId id="267" r:id="rId58"/>
    <p:sldId id="322" r:id="rId59"/>
    <p:sldId id="269" r:id="rId60"/>
    <p:sldId id="369" r:id="rId61"/>
    <p:sldId id="370" r:id="rId62"/>
    <p:sldId id="274" r:id="rId63"/>
    <p:sldId id="372" r:id="rId64"/>
    <p:sldId id="371" r:id="rId65"/>
    <p:sldId id="285" r:id="rId66"/>
    <p:sldId id="287" r:id="rId67"/>
    <p:sldId id="288" r:id="rId68"/>
    <p:sldId id="290" r:id="rId69"/>
    <p:sldId id="292" r:id="rId70"/>
    <p:sldId id="293" r:id="rId71"/>
    <p:sldId id="296" r:id="rId72"/>
    <p:sldId id="297" r:id="rId73"/>
    <p:sldId id="298" r:id="rId74"/>
    <p:sldId id="299" r:id="rId75"/>
    <p:sldId id="300" r:id="rId76"/>
    <p:sldId id="301" r:id="rId77"/>
    <p:sldId id="302" r:id="rId78"/>
    <p:sldId id="303" r:id="rId79"/>
    <p:sldId id="304" r:id="rId80"/>
    <p:sldId id="305"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078" autoAdjust="0"/>
  </p:normalViewPr>
  <p:slideViewPr>
    <p:cSldViewPr>
      <p:cViewPr>
        <p:scale>
          <a:sx n="75" d="100"/>
          <a:sy n="75" d="100"/>
        </p:scale>
        <p:origin x="-1236"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AB89DB-96F3-404E-A01B-414C78595C1E}" type="datetimeFigureOut">
              <a:rPr lang="en-US" smtClean="0"/>
              <a:t>11/21/2023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2C8B85-DD21-4123-8186-CACBD60C9F0D}" type="slidenum">
              <a:rPr lang="en-US" smtClean="0"/>
              <a:t>‹#›</a:t>
            </a:fld>
            <a:endParaRPr lang="en-US"/>
          </a:p>
        </p:txBody>
      </p:sp>
    </p:spTree>
    <p:extLst>
      <p:ext uri="{BB962C8B-B14F-4D97-AF65-F5344CB8AC3E}">
        <p14:creationId xmlns:p14="http://schemas.microsoft.com/office/powerpoint/2010/main" val="13663506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0C38B776-D2A3-4E4E-8052-EB14531051AC}" type="datetime1">
              <a:rPr lang="en-US" smtClean="0"/>
              <a:t>11/21/2023</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2124A90-1866-4C61-9AC8-913716D80A58}" type="datetime1">
              <a:rPr lang="en-US" smtClean="0"/>
              <a:t>11/21/2023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9EE1041-D1A0-4DB6-8994-E907FEA247DC}" type="datetime1">
              <a:rPr lang="en-US" smtClean="0"/>
              <a:t>11/21/2023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CFF91AA-6A8C-4EF6-8307-CBBC28270A5F}" type="datetime1">
              <a:rPr lang="en-US" smtClean="0"/>
              <a:t>11/21/2023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B4EE7E13-9EF2-4482-9626-353A616564DF}" type="datetime1">
              <a:rPr lang="en-US" smtClean="0"/>
              <a:t>11/21/2023</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54AC80A7-EA5E-4B4F-97F5-79A15E676752}" type="datetime1">
              <a:rPr lang="en-US" smtClean="0"/>
              <a:t>11/21/2023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BD1F584A-DF73-41AA-9A2E-AFCFBE0EB45B}" type="datetime1">
              <a:rPr lang="en-US" smtClean="0"/>
              <a:t>11/21/2023</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6FE62D69-905A-4C2E-9B61-4813DB1F29CF}" type="datetime1">
              <a:rPr lang="en-US" smtClean="0"/>
              <a:t>11/21/2023</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A834F70C-FD8C-4EFB-A5DD-7B2FFB95D78A}" type="datetime1">
              <a:rPr lang="en-US" smtClean="0"/>
              <a:t>11/21/2023</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99B37F15-052B-41DC-97C4-07268EA92F39}" type="datetime1">
              <a:rPr lang="en-US" smtClean="0"/>
              <a:t>11/21/2023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FA1776DC-CD9B-4177-97B2-D4393F5BEEC9}" type="datetime1">
              <a:rPr lang="en-US" smtClean="0"/>
              <a:t>11/21/2023</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A656C486-B077-4872-9ECA-0652DFF5D66F}" type="datetime1">
              <a:rPr lang="en-US" smtClean="0"/>
              <a:t>11/21/2023</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B6F15528-21DE-4FAA-801E-634DDDAF4B2B}"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2.emf"/><Relationship Id="rId5" Type="http://schemas.openxmlformats.org/officeDocument/2006/relationships/package" Target="../embeddings/Microsoft_Word_Document2.docx"/><Relationship Id="rId4" Type="http://schemas.openxmlformats.org/officeDocument/2006/relationships/image" Target="../media/image21.emf"/></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s://cs.lmu.edu/~ray/notes/expressionevaluation/" TargetMode="External"/><Relationship Id="rId3" Type="http://schemas.openxmlformats.org/officeDocument/2006/relationships/hyperlink" Target="https://cs.lmu.edu/~ray/notes/introconcurrency/" TargetMode="External"/><Relationship Id="rId7" Type="http://schemas.openxmlformats.org/officeDocument/2006/relationships/hyperlink" Target="https://cs.lmu.edu/~ray/notes/subroutines/" TargetMode="External"/><Relationship Id="rId12" Type="http://schemas.openxmlformats.org/officeDocument/2006/relationships/image" Target="../media/image39.png"/><Relationship Id="rId2" Type="http://schemas.openxmlformats.org/officeDocument/2006/relationships/hyperlink" Target="https://cs.lmu.edu/~ray/notes/metaprogramming/" TargetMode="External"/><Relationship Id="rId1" Type="http://schemas.openxmlformats.org/officeDocument/2006/relationships/slideLayout" Target="../slideLayouts/slideLayout2.xml"/><Relationship Id="rId6" Type="http://schemas.openxmlformats.org/officeDocument/2006/relationships/hyperlink" Target="https://cs.lmu.edu/~ray/notes/functionalprogramming/" TargetMode="External"/><Relationship Id="rId11" Type="http://schemas.openxmlformats.org/officeDocument/2006/relationships/hyperlink" Target="https://cs.lmu.edu/~ray/notes/languagetheory/" TargetMode="External"/><Relationship Id="rId5" Type="http://schemas.openxmlformats.org/officeDocument/2006/relationships/hyperlink" Target="https://cs.lmu.edu/~ray/notes/oo/" TargetMode="External"/><Relationship Id="rId10" Type="http://schemas.openxmlformats.org/officeDocument/2006/relationships/hyperlink" Target="https://cs.lmu.edu/~ray/notes/introohm/" TargetMode="External"/><Relationship Id="rId4" Type="http://schemas.openxmlformats.org/officeDocument/2006/relationships/hyperlink" Target="https://cs.lmu.edu/~ray/notes/writingclasses/" TargetMode="External"/><Relationship Id="rId9" Type="http://schemas.openxmlformats.org/officeDocument/2006/relationships/hyperlink" Target="https://cs.lmu.edu/~ray/notes/binding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academic-accelerator.com/encyclopedia/programming-language-theory" TargetMode="External"/><Relationship Id="rId3" Type="http://schemas.openxmlformats.org/officeDocument/2006/relationships/hyperlink" Target="https://cs.lmu.edu/~ray/notes/paradigms/" TargetMode="External"/><Relationship Id="rId7" Type="http://schemas.openxmlformats.org/officeDocument/2006/relationships/hyperlink" Target="https://en.wikipedia.org/wiki/Programming_language_theory" TargetMode="External"/><Relationship Id="rId12" Type="http://schemas.openxmlformats.org/officeDocument/2006/relationships/hyperlink" Target="https://careerkarma.com/blog/easiest-programming-languages-to-learn/" TargetMode="External"/><Relationship Id="rId2" Type="http://schemas.openxmlformats.org/officeDocument/2006/relationships/hyperlink" Target="https://en.wikipedia.org/wiki/Programming_paradigm" TargetMode="External"/><Relationship Id="rId1" Type="http://schemas.openxmlformats.org/officeDocument/2006/relationships/slideLayout" Target="../slideLayouts/slideLayout2.xml"/><Relationship Id="rId6" Type="http://schemas.openxmlformats.org/officeDocument/2006/relationships/hyperlink" Target="https://reactapp.ir/" TargetMode="External"/><Relationship Id="rId11" Type="http://schemas.openxmlformats.org/officeDocument/2006/relationships/hyperlink" Target="https://cs.lmu.edu/~ray/classes/pls/" TargetMode="External"/><Relationship Id="rId5" Type="http://schemas.openxmlformats.org/officeDocument/2006/relationships/hyperlink" Target="https://www.cs.mtsu.edu/~xyang/2170/" TargetMode="External"/><Relationship Id="rId10" Type="http://schemas.openxmlformats.org/officeDocument/2006/relationships/hyperlink" Target="https://cs.lmu.edu/~ray/" TargetMode="External"/><Relationship Id="rId4" Type="http://schemas.openxmlformats.org/officeDocument/2006/relationships/hyperlink" Target="https://www.geeksforgeeks.org/functional-programming-paradigm/" TargetMode="External"/><Relationship Id="rId9" Type="http://schemas.openxmlformats.org/officeDocument/2006/relationships/hyperlink" Target="https://cs.lmu.edu/~ray/notes/languagetheory/"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hackr.io/blog/programming-paradigms" TargetMode="External"/><Relationship Id="rId2" Type="http://schemas.openxmlformats.org/officeDocument/2006/relationships/hyperlink" Target="https://blog.faradars.org/%D8%A7%D9%86%D9%88%D8%A7%D8%B9-%D8%B2%D8%A8%D8%A7%D9%86-%D9%87%D8%A7%DB%8C-%D8%A8%D8%B1%D9%86%D8%A7%D9%85%D9%87-%D9%86%D9%88%DB%8C%D8%B3%DB%8C/" TargetMode="External"/><Relationship Id="rId1" Type="http://schemas.openxmlformats.org/officeDocument/2006/relationships/slideLayout" Target="../slideLayouts/slideLayout2.xml"/><Relationship Id="rId5" Type="http://schemas.openxmlformats.org/officeDocument/2006/relationships/hyperlink" Target="https://www.systutorials.com/hashing-library-for-c/" TargetMode="External"/><Relationship Id="rId4" Type="http://schemas.openxmlformats.org/officeDocument/2006/relationships/hyperlink" Target="https://www.cs.cornell.edu/courses/cs4110/2012fa/"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67000" y="1295400"/>
            <a:ext cx="4800600" cy="369332"/>
          </a:xfrm>
          <a:prstGeom prst="rect">
            <a:avLst/>
          </a:prstGeom>
          <a:noFill/>
        </p:spPr>
        <p:txBody>
          <a:bodyPr wrap="square" rtlCol="0">
            <a:spAutoFit/>
          </a:bodyPr>
          <a:lstStyle/>
          <a:p>
            <a:endParaRPr lang="en-US" dirty="0"/>
          </a:p>
        </p:txBody>
      </p:sp>
      <p:sp>
        <p:nvSpPr>
          <p:cNvPr id="5" name="TextBox 4"/>
          <p:cNvSpPr txBox="1"/>
          <p:nvPr/>
        </p:nvSpPr>
        <p:spPr>
          <a:xfrm>
            <a:off x="1257300" y="457200"/>
            <a:ext cx="6667500" cy="6047809"/>
          </a:xfrm>
          <a:prstGeom prst="rect">
            <a:avLst/>
          </a:prstGeom>
          <a:noFill/>
        </p:spPr>
        <p:txBody>
          <a:bodyPr wrap="square" rtlCol="0">
            <a:spAutoFit/>
          </a:bodyPr>
          <a:lstStyle/>
          <a:p>
            <a:pPr algn="ctr">
              <a:lnSpc>
                <a:spcPct val="150000"/>
              </a:lnSpc>
            </a:pPr>
            <a:r>
              <a:rPr lang="en-US" b="1" dirty="0" smtClean="0">
                <a:solidFill>
                  <a:schemeClr val="accent2">
                    <a:lumMod val="75000"/>
                  </a:schemeClr>
                </a:solidFill>
              </a:rPr>
              <a:t>Technical and Vocational University</a:t>
            </a:r>
          </a:p>
          <a:p>
            <a:pPr algn="ctr">
              <a:lnSpc>
                <a:spcPct val="150000"/>
              </a:lnSpc>
            </a:pPr>
            <a:r>
              <a:rPr lang="en-US" b="1" dirty="0" smtClean="0">
                <a:solidFill>
                  <a:schemeClr val="accent2">
                    <a:lumMod val="75000"/>
                  </a:schemeClr>
                </a:solidFill>
              </a:rPr>
              <a:t>Minab Branch</a:t>
            </a:r>
          </a:p>
          <a:p>
            <a:endParaRPr lang="en-US" dirty="0" smtClean="0"/>
          </a:p>
          <a:p>
            <a:endParaRPr lang="en-US" dirty="0"/>
          </a:p>
          <a:p>
            <a:endParaRPr lang="en-US" dirty="0"/>
          </a:p>
          <a:p>
            <a:pPr algn="ctr">
              <a:lnSpc>
                <a:spcPct val="150000"/>
              </a:lnSpc>
            </a:pPr>
            <a:r>
              <a:rPr lang="en-US" dirty="0" smtClean="0"/>
              <a:t>Course </a:t>
            </a:r>
          </a:p>
          <a:p>
            <a:pPr algn="ctr">
              <a:lnSpc>
                <a:spcPct val="150000"/>
              </a:lnSpc>
            </a:pPr>
            <a:r>
              <a:rPr lang="en-US" b="1" dirty="0" smtClean="0"/>
              <a:t>Programming Languages Design </a:t>
            </a:r>
          </a:p>
          <a:p>
            <a:pPr algn="ctr">
              <a:lnSpc>
                <a:spcPct val="150000"/>
              </a:lnSpc>
            </a:pPr>
            <a:r>
              <a:rPr lang="en-US" b="1" dirty="0" smtClean="0"/>
              <a:t>and Laboratory</a:t>
            </a:r>
          </a:p>
          <a:p>
            <a:pPr algn="ctr">
              <a:lnSpc>
                <a:spcPct val="150000"/>
              </a:lnSpc>
            </a:pPr>
            <a:endParaRPr lang="en-US" dirty="0"/>
          </a:p>
          <a:p>
            <a:pPr algn="ctr">
              <a:lnSpc>
                <a:spcPct val="150000"/>
              </a:lnSpc>
            </a:pPr>
            <a:endParaRPr lang="en-US" dirty="0"/>
          </a:p>
          <a:p>
            <a:pPr algn="ctr">
              <a:lnSpc>
                <a:spcPct val="150000"/>
              </a:lnSpc>
            </a:pPr>
            <a:r>
              <a:rPr lang="en-US" dirty="0" smtClean="0"/>
              <a:t>Lecturer </a:t>
            </a:r>
          </a:p>
          <a:p>
            <a:pPr algn="ctr">
              <a:lnSpc>
                <a:spcPct val="150000"/>
              </a:lnSpc>
            </a:pPr>
            <a:r>
              <a:rPr lang="en-US" b="1" dirty="0" smtClean="0"/>
              <a:t>Mohammad Ahmadzadeh</a:t>
            </a:r>
          </a:p>
          <a:p>
            <a:endParaRPr lang="en-US" dirty="0" smtClean="0"/>
          </a:p>
          <a:p>
            <a:endParaRPr lang="en-US" dirty="0" smtClean="0"/>
          </a:p>
          <a:p>
            <a:endParaRPr lang="en-US" dirty="0" smtClean="0"/>
          </a:p>
          <a:p>
            <a:endParaRPr lang="en-US" dirty="0"/>
          </a:p>
          <a:p>
            <a:pPr algn="ctr"/>
            <a:r>
              <a:rPr lang="en-US" b="1" dirty="0" smtClean="0">
                <a:solidFill>
                  <a:schemeClr val="accent2">
                    <a:lumMod val="75000"/>
                  </a:schemeClr>
                </a:solidFill>
              </a:rPr>
              <a:t>Fall of 2023</a:t>
            </a:r>
            <a:endParaRPr lang="en-US" b="1" dirty="0">
              <a:solidFill>
                <a:schemeClr val="accent2">
                  <a:lumMod val="75000"/>
                </a:schemeClr>
              </a:solidFill>
            </a:endParaRPr>
          </a:p>
        </p:txBody>
      </p:sp>
    </p:spTree>
    <p:extLst>
      <p:ext uri="{BB962C8B-B14F-4D97-AF65-F5344CB8AC3E}">
        <p14:creationId xmlns:p14="http://schemas.microsoft.com/office/powerpoint/2010/main" val="7109402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72179" y="381000"/>
            <a:ext cx="3921586" cy="369332"/>
          </a:xfrm>
          <a:prstGeom prst="rect">
            <a:avLst/>
          </a:prstGeom>
        </p:spPr>
        <p:txBody>
          <a:bodyPr wrap="none">
            <a:spAutoFit/>
          </a:bodyPr>
          <a:lstStyle/>
          <a:p>
            <a:r>
              <a:rPr lang="en-US" b="1" dirty="0">
                <a:solidFill>
                  <a:schemeClr val="accent2">
                    <a:lumMod val="75000"/>
                  </a:schemeClr>
                </a:solidFill>
              </a:rPr>
              <a:t>History of programming languages</a:t>
            </a:r>
          </a:p>
        </p:txBody>
      </p:sp>
      <p:cxnSp>
        <p:nvCxnSpPr>
          <p:cNvPr id="6" name="Straight Connector 5"/>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Rectangle 1"/>
          <p:cNvSpPr/>
          <p:nvPr/>
        </p:nvSpPr>
        <p:spPr>
          <a:xfrm>
            <a:off x="1143000" y="762000"/>
            <a:ext cx="7543800" cy="4221669"/>
          </a:xfrm>
          <a:prstGeom prst="rect">
            <a:avLst/>
          </a:prstGeom>
        </p:spPr>
        <p:txBody>
          <a:bodyPr wrap="square">
            <a:spAutoFit/>
          </a:bodyPr>
          <a:lstStyle/>
          <a:p>
            <a:pPr marL="285750" indent="-285750" algn="just">
              <a:lnSpc>
                <a:spcPts val="2160"/>
              </a:lnSpc>
              <a:spcAft>
                <a:spcPts val="600"/>
              </a:spcAft>
              <a:buFont typeface="Wingdings" panose="05000000000000000000" pitchFamily="2" charset="2"/>
              <a:buChar char="q"/>
            </a:pPr>
            <a:r>
              <a:rPr lang="en-US" b="1" dirty="0">
                <a:solidFill>
                  <a:schemeClr val="tx1">
                    <a:lumMod val="65000"/>
                    <a:lumOff val="35000"/>
                  </a:schemeClr>
                </a:solidFill>
              </a:rPr>
              <a:t>1959: </a:t>
            </a:r>
            <a:r>
              <a:rPr lang="en-US" b="1" dirty="0">
                <a:solidFill>
                  <a:schemeClr val="accent2">
                    <a:lumMod val="75000"/>
                  </a:schemeClr>
                </a:solidFill>
              </a:rPr>
              <a:t>COBOL</a:t>
            </a:r>
            <a:r>
              <a:rPr lang="en-US" b="1" dirty="0">
                <a:solidFill>
                  <a:schemeClr val="tx1">
                    <a:lumMod val="65000"/>
                    <a:lumOff val="35000"/>
                  </a:schemeClr>
                </a:solidFill>
              </a:rPr>
              <a:t> </a:t>
            </a:r>
            <a:r>
              <a:rPr lang="en-US" dirty="0">
                <a:solidFill>
                  <a:schemeClr val="tx1">
                    <a:lumMod val="65000"/>
                    <a:lumOff val="35000"/>
                  </a:schemeClr>
                </a:solidFill>
              </a:rPr>
              <a:t>(Common Business Oriented Language</a:t>
            </a:r>
            <a:r>
              <a:rPr lang="en-US" dirty="0" smtClean="0">
                <a:solidFill>
                  <a:schemeClr val="tx1">
                    <a:lumMod val="65000"/>
                    <a:lumOff val="35000"/>
                  </a:schemeClr>
                </a:solidFill>
              </a:rPr>
              <a:t>), is </a:t>
            </a:r>
            <a:r>
              <a:rPr lang="en-US" dirty="0">
                <a:solidFill>
                  <a:schemeClr val="tx1">
                    <a:lumMod val="65000"/>
                    <a:lumOff val="35000"/>
                  </a:schemeClr>
                </a:solidFill>
              </a:rPr>
              <a:t>the programming language behind many credit card processors, ATMs, telephone and cell calls, hospital signals, and traffic signals systems (just to name a few). The development of the language was led by Dr. Grace Murray Hopper and was designed so that it could run on all brands and types of computers. COBOL is still used to this day primarily for banking and gamification systems</a:t>
            </a:r>
            <a:r>
              <a:rPr lang="en-US" dirty="0" smtClean="0">
                <a:solidFill>
                  <a:schemeClr val="tx1">
                    <a:lumMod val="65000"/>
                    <a:lumOff val="35000"/>
                  </a:schemeClr>
                </a:solidFill>
              </a:rPr>
              <a:t>.</a:t>
            </a:r>
          </a:p>
          <a:p>
            <a:pPr algn="just">
              <a:lnSpc>
                <a:spcPts val="2160"/>
              </a:lnSpc>
              <a:spcAft>
                <a:spcPts val="600"/>
              </a:spcAft>
            </a:pPr>
            <a:r>
              <a:rPr lang="en-US" dirty="0">
                <a:solidFill>
                  <a:schemeClr val="tx1">
                    <a:lumMod val="65000"/>
                    <a:lumOff val="35000"/>
                  </a:schemeClr>
                </a:solidFill>
              </a:rPr>
              <a:t>Sample</a:t>
            </a:r>
          </a:p>
          <a:p>
            <a:pPr algn="just">
              <a:lnSpc>
                <a:spcPts val="2160"/>
              </a:lnSpc>
              <a:spcAft>
                <a:spcPts val="600"/>
              </a:spcAft>
            </a:pPr>
            <a:r>
              <a:rPr lang="en-US" dirty="0">
                <a:solidFill>
                  <a:schemeClr val="tx1">
                    <a:lumMod val="65000"/>
                    <a:lumOff val="35000"/>
                  </a:schemeClr>
                </a:solidFill>
              </a:rPr>
              <a:t>English like</a:t>
            </a:r>
          </a:p>
          <a:p>
            <a:pPr algn="just">
              <a:lnSpc>
                <a:spcPts val="2160"/>
              </a:lnSpc>
              <a:spcAft>
                <a:spcPts val="600"/>
              </a:spcAft>
            </a:pPr>
            <a:r>
              <a:rPr lang="en-US" dirty="0">
                <a:solidFill>
                  <a:schemeClr val="tx1">
                    <a:lumMod val="65000"/>
                    <a:lumOff val="35000"/>
                  </a:schemeClr>
                </a:solidFill>
              </a:rPr>
              <a:t>stable</a:t>
            </a:r>
          </a:p>
          <a:p>
            <a:pPr algn="just">
              <a:lnSpc>
                <a:spcPts val="2160"/>
              </a:lnSpc>
              <a:spcAft>
                <a:spcPts val="600"/>
              </a:spcAft>
            </a:pPr>
            <a:r>
              <a:rPr lang="en-US" dirty="0">
                <a:solidFill>
                  <a:schemeClr val="tx1">
                    <a:lumMod val="65000"/>
                    <a:lumOff val="35000"/>
                  </a:schemeClr>
                </a:solidFill>
              </a:rPr>
              <a:t>Business Oriented</a:t>
            </a:r>
          </a:p>
          <a:p>
            <a:pPr algn="just">
              <a:lnSpc>
                <a:spcPts val="2160"/>
              </a:lnSpc>
              <a:spcAft>
                <a:spcPts val="600"/>
              </a:spcAft>
            </a:pPr>
            <a:r>
              <a:rPr lang="en-US" dirty="0">
                <a:solidFill>
                  <a:schemeClr val="tx1">
                    <a:lumMod val="65000"/>
                    <a:lumOff val="35000"/>
                  </a:schemeClr>
                </a:solidFill>
              </a:rPr>
              <a:t>Robust</a:t>
            </a:r>
          </a:p>
          <a:p>
            <a:pPr algn="just">
              <a:lnSpc>
                <a:spcPts val="2160"/>
              </a:lnSpc>
              <a:spcAft>
                <a:spcPts val="600"/>
              </a:spcAft>
            </a:pPr>
            <a:r>
              <a:rPr lang="en-US" dirty="0">
                <a:solidFill>
                  <a:schemeClr val="tx1">
                    <a:lumMod val="65000"/>
                    <a:lumOff val="35000"/>
                  </a:schemeClr>
                </a:solidFill>
              </a:rPr>
              <a:t>Easy to Read</a:t>
            </a:r>
          </a:p>
        </p:txBody>
      </p:sp>
      <p:sp>
        <p:nvSpPr>
          <p:cNvPr id="8" name="TextBox 7"/>
          <p:cNvSpPr txBox="1"/>
          <p:nvPr/>
        </p:nvSpPr>
        <p:spPr>
          <a:xfrm rot="16200000">
            <a:off x="-1615848" y="3204003"/>
            <a:ext cx="4188025" cy="523220"/>
          </a:xfrm>
          <a:prstGeom prst="rect">
            <a:avLst/>
          </a:prstGeom>
          <a:noFill/>
        </p:spPr>
        <p:txBody>
          <a:bodyPr wrap="square" rtlCol="0">
            <a:spAutoFit/>
          </a:bodyPr>
          <a:lstStyle/>
          <a:p>
            <a:pPr algn="ctr"/>
            <a:r>
              <a:rPr lang="en-US" sz="2800" b="1" dirty="0" smtClean="0">
                <a:solidFill>
                  <a:schemeClr val="bg2">
                    <a:lumMod val="75000"/>
                  </a:schemeClr>
                </a:solidFill>
              </a:rPr>
              <a:t>Game Changer</a:t>
            </a:r>
            <a:endParaRPr lang="en-US" sz="2800" b="1" dirty="0">
              <a:solidFill>
                <a:schemeClr val="bg2">
                  <a:lumMod val="75000"/>
                </a:schemeClr>
              </a:solidFill>
            </a:endParaRPr>
          </a:p>
        </p:txBody>
      </p:sp>
      <p:pic>
        <p:nvPicPr>
          <p:cNvPr id="532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307" t="21769" r="17982" b="24304"/>
          <a:stretch/>
        </p:blipFill>
        <p:spPr bwMode="auto">
          <a:xfrm>
            <a:off x="7543800" y="92604"/>
            <a:ext cx="1143000" cy="576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oup 3"/>
          <p:cNvGrpSpPr/>
          <p:nvPr/>
        </p:nvGrpSpPr>
        <p:grpSpPr>
          <a:xfrm>
            <a:off x="6361086" y="2971800"/>
            <a:ext cx="2318787" cy="3234154"/>
            <a:chOff x="6361086" y="2971800"/>
            <a:chExt cx="2318787" cy="3234154"/>
          </a:xfrm>
        </p:grpSpPr>
        <p:pic>
          <p:nvPicPr>
            <p:cNvPr id="532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086" y="2971800"/>
              <a:ext cx="2318787"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746068" y="5867400"/>
              <a:ext cx="1399742" cy="338554"/>
            </a:xfrm>
            <a:prstGeom prst="rect">
              <a:avLst/>
            </a:prstGeom>
          </p:spPr>
          <p:txBody>
            <a:bodyPr wrap="none">
              <a:spAutoFit/>
            </a:bodyPr>
            <a:lstStyle/>
            <a:p>
              <a:r>
                <a:rPr lang="en-US" sz="1600" dirty="0">
                  <a:solidFill>
                    <a:schemeClr val="tx1">
                      <a:lumMod val="50000"/>
                      <a:lumOff val="50000"/>
                    </a:schemeClr>
                  </a:solidFill>
                </a:rPr>
                <a:t>Grace Hopper</a:t>
              </a:r>
            </a:p>
          </p:txBody>
        </p:sp>
      </p:grpSp>
    </p:spTree>
    <p:extLst>
      <p:ext uri="{BB962C8B-B14F-4D97-AF65-F5344CB8AC3E}">
        <p14:creationId xmlns:p14="http://schemas.microsoft.com/office/powerpoint/2010/main" val="3176845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72179" y="381000"/>
            <a:ext cx="3921586" cy="369332"/>
          </a:xfrm>
          <a:prstGeom prst="rect">
            <a:avLst/>
          </a:prstGeom>
        </p:spPr>
        <p:txBody>
          <a:bodyPr wrap="none">
            <a:spAutoFit/>
          </a:bodyPr>
          <a:lstStyle/>
          <a:p>
            <a:r>
              <a:rPr lang="en-US" b="1" dirty="0">
                <a:solidFill>
                  <a:schemeClr val="accent2">
                    <a:lumMod val="75000"/>
                  </a:schemeClr>
                </a:solidFill>
              </a:rPr>
              <a:t>History of programming languages</a:t>
            </a:r>
          </a:p>
        </p:txBody>
      </p:sp>
      <p:cxnSp>
        <p:nvCxnSpPr>
          <p:cNvPr id="6" name="Straight Connector 5"/>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Rectangle 1"/>
          <p:cNvSpPr/>
          <p:nvPr/>
        </p:nvSpPr>
        <p:spPr>
          <a:xfrm>
            <a:off x="1143000" y="762000"/>
            <a:ext cx="7543800" cy="2887970"/>
          </a:xfrm>
          <a:prstGeom prst="rect">
            <a:avLst/>
          </a:prstGeom>
        </p:spPr>
        <p:txBody>
          <a:bodyPr wrap="square">
            <a:spAutoFit/>
          </a:bodyPr>
          <a:lstStyle/>
          <a:p>
            <a:pPr marL="285750" indent="-285750" algn="just">
              <a:lnSpc>
                <a:spcPts val="2160"/>
              </a:lnSpc>
              <a:spcAft>
                <a:spcPts val="600"/>
              </a:spcAft>
              <a:buFont typeface="Wingdings" panose="05000000000000000000" pitchFamily="2" charset="2"/>
              <a:buChar char="q"/>
            </a:pPr>
            <a:r>
              <a:rPr lang="en-US" b="1" dirty="0" smtClean="0">
                <a:solidFill>
                  <a:schemeClr val="tx1">
                    <a:lumMod val="65000"/>
                    <a:lumOff val="35000"/>
                  </a:schemeClr>
                </a:solidFill>
              </a:rPr>
              <a:t>1960 : </a:t>
            </a:r>
            <a:r>
              <a:rPr lang="en-US" b="1" dirty="0" smtClean="0">
                <a:solidFill>
                  <a:schemeClr val="accent2">
                    <a:lumMod val="75000"/>
                  </a:schemeClr>
                </a:solidFill>
              </a:rPr>
              <a:t>Simula</a:t>
            </a:r>
          </a:p>
          <a:p>
            <a:pPr algn="just">
              <a:lnSpc>
                <a:spcPts val="2160"/>
              </a:lnSpc>
              <a:spcAft>
                <a:spcPts val="600"/>
              </a:spcAft>
            </a:pPr>
            <a:r>
              <a:rPr lang="en-US" dirty="0">
                <a:solidFill>
                  <a:schemeClr val="tx1">
                    <a:lumMod val="65000"/>
                    <a:lumOff val="35000"/>
                  </a:schemeClr>
                </a:solidFill>
              </a:rPr>
              <a:t>Ole-Johan </a:t>
            </a:r>
            <a:r>
              <a:rPr lang="en-US" dirty="0" smtClean="0">
                <a:solidFill>
                  <a:schemeClr val="tx1">
                    <a:lumMod val="65000"/>
                    <a:lumOff val="35000"/>
                  </a:schemeClr>
                </a:solidFill>
              </a:rPr>
              <a:t>Dahl(1931-2002), Kristen </a:t>
            </a:r>
            <a:r>
              <a:rPr lang="en-US" dirty="0" err="1">
                <a:solidFill>
                  <a:schemeClr val="tx1">
                    <a:lumMod val="65000"/>
                    <a:lumOff val="35000"/>
                  </a:schemeClr>
                </a:solidFill>
              </a:rPr>
              <a:t>Nygaard</a:t>
            </a:r>
            <a:r>
              <a:rPr lang="en-US" dirty="0">
                <a:solidFill>
                  <a:schemeClr val="tx1">
                    <a:lumMod val="65000"/>
                    <a:lumOff val="35000"/>
                  </a:schemeClr>
                </a:solidFill>
              </a:rPr>
              <a:t>(1926-2002</a:t>
            </a:r>
            <a:r>
              <a:rPr lang="en-US" dirty="0" smtClean="0">
                <a:solidFill>
                  <a:schemeClr val="tx1">
                    <a:lumMod val="65000"/>
                    <a:lumOff val="35000"/>
                  </a:schemeClr>
                </a:solidFill>
              </a:rPr>
              <a:t>)</a:t>
            </a:r>
          </a:p>
          <a:p>
            <a:pPr algn="just">
              <a:lnSpc>
                <a:spcPts val="2160"/>
              </a:lnSpc>
              <a:spcAft>
                <a:spcPts val="600"/>
              </a:spcAft>
            </a:pPr>
            <a:r>
              <a:rPr lang="en-US" dirty="0">
                <a:solidFill>
                  <a:schemeClr val="tx1">
                    <a:lumMod val="65000"/>
                    <a:lumOff val="35000"/>
                  </a:schemeClr>
                </a:solidFill>
              </a:rPr>
              <a:t>at the Norwegian Computing Center in Oslo</a:t>
            </a:r>
            <a:endParaRPr lang="en-US" dirty="0" smtClean="0">
              <a:solidFill>
                <a:schemeClr val="tx1">
                  <a:lumMod val="65000"/>
                  <a:lumOff val="35000"/>
                </a:schemeClr>
              </a:solidFill>
            </a:endParaRPr>
          </a:p>
          <a:p>
            <a:pPr algn="just">
              <a:lnSpc>
                <a:spcPts val="2160"/>
              </a:lnSpc>
              <a:spcAft>
                <a:spcPts val="600"/>
              </a:spcAft>
            </a:pPr>
            <a:r>
              <a:rPr lang="en-US" dirty="0">
                <a:solidFill>
                  <a:schemeClr val="tx1">
                    <a:lumMod val="65000"/>
                    <a:lumOff val="35000"/>
                  </a:schemeClr>
                </a:solidFill>
              </a:rPr>
              <a:t>it is an approximate superset of ALGOL 60</a:t>
            </a:r>
          </a:p>
          <a:p>
            <a:pPr algn="just">
              <a:lnSpc>
                <a:spcPts val="2160"/>
              </a:lnSpc>
              <a:spcAft>
                <a:spcPts val="600"/>
              </a:spcAft>
            </a:pPr>
            <a:r>
              <a:rPr lang="en-US" b="1" dirty="0">
                <a:solidFill>
                  <a:schemeClr val="tx1">
                    <a:lumMod val="65000"/>
                    <a:lumOff val="35000"/>
                  </a:schemeClr>
                </a:solidFill>
              </a:rPr>
              <a:t>First-Oriented </a:t>
            </a:r>
            <a:r>
              <a:rPr lang="en-US" b="1" dirty="0" smtClean="0">
                <a:solidFill>
                  <a:schemeClr val="tx1">
                    <a:lumMod val="65000"/>
                    <a:lumOff val="35000"/>
                  </a:schemeClr>
                </a:solidFill>
              </a:rPr>
              <a:t>Language</a:t>
            </a:r>
            <a:endParaRPr lang="en-US" dirty="0">
              <a:solidFill>
                <a:schemeClr val="tx1">
                  <a:lumMod val="65000"/>
                  <a:lumOff val="35000"/>
                </a:schemeClr>
              </a:solidFill>
            </a:endParaRPr>
          </a:p>
          <a:p>
            <a:pPr algn="just">
              <a:lnSpc>
                <a:spcPts val="2160"/>
              </a:lnSpc>
              <a:spcAft>
                <a:spcPts val="600"/>
              </a:spcAft>
            </a:pPr>
            <a:r>
              <a:rPr lang="en-US" dirty="0">
                <a:solidFill>
                  <a:schemeClr val="tx1">
                    <a:lumMod val="65000"/>
                    <a:lumOff val="35000"/>
                  </a:schemeClr>
                </a:solidFill>
              </a:rPr>
              <a:t>Virtual </a:t>
            </a:r>
            <a:r>
              <a:rPr lang="en-US" dirty="0" smtClean="0">
                <a:solidFill>
                  <a:schemeClr val="tx1">
                    <a:lumMod val="65000"/>
                    <a:lumOff val="35000"/>
                  </a:schemeClr>
                </a:solidFill>
              </a:rPr>
              <a:t>Procedures</a:t>
            </a:r>
          </a:p>
          <a:p>
            <a:pPr algn="just">
              <a:lnSpc>
                <a:spcPts val="2160"/>
              </a:lnSpc>
              <a:spcAft>
                <a:spcPts val="600"/>
              </a:spcAft>
            </a:pPr>
            <a:r>
              <a:rPr lang="en-US" dirty="0">
                <a:solidFill>
                  <a:schemeClr val="tx1">
                    <a:lumMod val="65000"/>
                    <a:lumOff val="35000"/>
                  </a:schemeClr>
                </a:solidFill>
              </a:rPr>
              <a:t>Simula is the name of two simulation programming </a:t>
            </a:r>
            <a:r>
              <a:rPr lang="en-US" dirty="0" smtClean="0">
                <a:solidFill>
                  <a:schemeClr val="tx1">
                    <a:lumMod val="65000"/>
                    <a:lumOff val="35000"/>
                  </a:schemeClr>
                </a:solidFill>
              </a:rPr>
              <a:t>languages</a:t>
            </a:r>
          </a:p>
          <a:p>
            <a:pPr algn="just">
              <a:lnSpc>
                <a:spcPts val="2160"/>
              </a:lnSpc>
              <a:spcAft>
                <a:spcPts val="600"/>
              </a:spcAft>
            </a:pPr>
            <a:r>
              <a:rPr lang="en-US" dirty="0">
                <a:solidFill>
                  <a:schemeClr val="tx1">
                    <a:lumMod val="65000"/>
                    <a:lumOff val="35000"/>
                  </a:schemeClr>
                </a:solidFill>
              </a:rPr>
              <a:t>Simula-&gt;Smalltalk </a:t>
            </a:r>
            <a:endParaRPr lang="en-US" dirty="0" smtClean="0">
              <a:solidFill>
                <a:schemeClr val="tx1">
                  <a:lumMod val="65000"/>
                  <a:lumOff val="35000"/>
                </a:schemeClr>
              </a:solidFill>
            </a:endParaRPr>
          </a:p>
        </p:txBody>
      </p:sp>
      <p:sp>
        <p:nvSpPr>
          <p:cNvPr id="8" name="TextBox 7"/>
          <p:cNvSpPr txBox="1"/>
          <p:nvPr/>
        </p:nvSpPr>
        <p:spPr>
          <a:xfrm rot="16200000">
            <a:off x="-1615848" y="3204003"/>
            <a:ext cx="4188025" cy="523220"/>
          </a:xfrm>
          <a:prstGeom prst="rect">
            <a:avLst/>
          </a:prstGeom>
          <a:noFill/>
        </p:spPr>
        <p:txBody>
          <a:bodyPr wrap="square" rtlCol="0">
            <a:spAutoFit/>
          </a:bodyPr>
          <a:lstStyle/>
          <a:p>
            <a:pPr algn="ctr"/>
            <a:r>
              <a:rPr lang="en-US" sz="2800" b="1" dirty="0" smtClean="0">
                <a:solidFill>
                  <a:schemeClr val="bg2">
                    <a:lumMod val="75000"/>
                  </a:schemeClr>
                </a:solidFill>
              </a:rPr>
              <a:t>Game Changer</a:t>
            </a:r>
            <a:endParaRPr lang="en-US" sz="2800" b="1" dirty="0">
              <a:solidFill>
                <a:schemeClr val="bg2">
                  <a:lumMod val="75000"/>
                </a:schemeClr>
              </a:solidFill>
            </a:endParaRPr>
          </a:p>
        </p:txBody>
      </p:sp>
      <p:pic>
        <p:nvPicPr>
          <p:cNvPr id="51202" name="Picture 2" descr="https://upload.wikimedia.org/wikipedia/commons/thumb/d/d9/Simula_-_logo.svg/120px-Simula_-_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599" y="1809749"/>
            <a:ext cx="1143000" cy="55245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7105705" y="3810000"/>
            <a:ext cx="1622752" cy="2704523"/>
            <a:chOff x="7105705" y="3479468"/>
            <a:chExt cx="1622752" cy="2704523"/>
          </a:xfrm>
        </p:grpSpPr>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727" y="3479468"/>
              <a:ext cx="1608709" cy="2276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7105705" y="5814659"/>
              <a:ext cx="1622752" cy="369332"/>
            </a:xfrm>
            <a:prstGeom prst="rect">
              <a:avLst/>
            </a:prstGeom>
          </p:spPr>
          <p:txBody>
            <a:bodyPr wrap="none">
              <a:spAutoFit/>
            </a:bodyPr>
            <a:lstStyle/>
            <a:p>
              <a:r>
                <a:rPr lang="en-US" dirty="0"/>
                <a:t>Ole-Johan </a:t>
              </a:r>
              <a:r>
                <a:rPr lang="en-US" dirty="0" smtClean="0"/>
                <a:t>Dahl</a:t>
              </a:r>
              <a:endParaRPr lang="en-US" dirty="0"/>
            </a:p>
          </p:txBody>
        </p:sp>
      </p:grpSp>
      <p:grpSp>
        <p:nvGrpSpPr>
          <p:cNvPr id="7" name="Group 6"/>
          <p:cNvGrpSpPr/>
          <p:nvPr/>
        </p:nvGrpSpPr>
        <p:grpSpPr>
          <a:xfrm>
            <a:off x="1524000" y="3816682"/>
            <a:ext cx="1981200" cy="2697841"/>
            <a:chOff x="4114800" y="3500250"/>
            <a:chExt cx="1981200" cy="2697841"/>
          </a:xfrm>
        </p:grpSpPr>
        <p:pic>
          <p:nvPicPr>
            <p:cNvPr id="512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500250"/>
              <a:ext cx="1981200"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4249364" y="5828759"/>
              <a:ext cx="1712072" cy="369332"/>
            </a:xfrm>
            <a:prstGeom prst="rect">
              <a:avLst/>
            </a:prstGeom>
          </p:spPr>
          <p:txBody>
            <a:bodyPr wrap="none">
              <a:spAutoFit/>
            </a:bodyPr>
            <a:lstStyle/>
            <a:p>
              <a:r>
                <a:rPr lang="en-US" dirty="0"/>
                <a:t>Kristen </a:t>
              </a:r>
              <a:r>
                <a:rPr lang="en-US" dirty="0" err="1" smtClean="0"/>
                <a:t>Nygaard</a:t>
              </a:r>
              <a:endParaRPr lang="en-US" dirty="0"/>
            </a:p>
          </p:txBody>
        </p:sp>
      </p:grpSp>
      <p:pic>
        <p:nvPicPr>
          <p:cNvPr id="51206"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4750" y="3465613"/>
            <a:ext cx="3067050" cy="3067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63100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72179" y="381000"/>
            <a:ext cx="3921586" cy="369332"/>
          </a:xfrm>
          <a:prstGeom prst="rect">
            <a:avLst/>
          </a:prstGeom>
        </p:spPr>
        <p:txBody>
          <a:bodyPr wrap="none">
            <a:spAutoFit/>
          </a:bodyPr>
          <a:lstStyle/>
          <a:p>
            <a:r>
              <a:rPr lang="en-US" b="1" dirty="0">
                <a:solidFill>
                  <a:schemeClr val="accent2">
                    <a:lumMod val="75000"/>
                  </a:schemeClr>
                </a:solidFill>
              </a:rPr>
              <a:t>History of programming languages</a:t>
            </a:r>
          </a:p>
        </p:txBody>
      </p:sp>
      <p:cxnSp>
        <p:nvCxnSpPr>
          <p:cNvPr id="6" name="Straight Connector 5"/>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Rectangle 1"/>
          <p:cNvSpPr/>
          <p:nvPr/>
        </p:nvSpPr>
        <p:spPr>
          <a:xfrm>
            <a:off x="1143000" y="762000"/>
            <a:ext cx="7543800" cy="1785104"/>
          </a:xfrm>
          <a:prstGeom prst="rect">
            <a:avLst/>
          </a:prstGeom>
        </p:spPr>
        <p:txBody>
          <a:bodyPr wrap="square">
            <a:spAutoFit/>
          </a:bodyPr>
          <a:lstStyle/>
          <a:p>
            <a:pPr marL="285750" indent="-285750" algn="just">
              <a:lnSpc>
                <a:spcPts val="2160"/>
              </a:lnSpc>
              <a:spcAft>
                <a:spcPts val="600"/>
              </a:spcAft>
              <a:buFont typeface="Wingdings" panose="05000000000000000000" pitchFamily="2" charset="2"/>
              <a:buChar char="q"/>
            </a:pPr>
            <a:r>
              <a:rPr lang="en-US" b="1" dirty="0" smtClean="0">
                <a:solidFill>
                  <a:schemeClr val="tx1">
                    <a:lumMod val="65000"/>
                    <a:lumOff val="35000"/>
                  </a:schemeClr>
                </a:solidFill>
              </a:rPr>
              <a:t>1964</a:t>
            </a:r>
            <a:r>
              <a:rPr lang="en-US" b="1" dirty="0">
                <a:solidFill>
                  <a:schemeClr val="tx1">
                    <a:lumMod val="65000"/>
                    <a:lumOff val="35000"/>
                  </a:schemeClr>
                </a:solidFill>
              </a:rPr>
              <a:t>: </a:t>
            </a:r>
            <a:r>
              <a:rPr lang="en-US" b="1" dirty="0">
                <a:solidFill>
                  <a:schemeClr val="accent2">
                    <a:lumMod val="75000"/>
                  </a:schemeClr>
                </a:solidFill>
              </a:rPr>
              <a:t>BASIC</a:t>
            </a:r>
            <a:r>
              <a:rPr lang="en-US" b="1" dirty="0">
                <a:solidFill>
                  <a:schemeClr val="tx1">
                    <a:lumMod val="65000"/>
                    <a:lumOff val="35000"/>
                  </a:schemeClr>
                </a:solidFill>
              </a:rPr>
              <a:t> </a:t>
            </a:r>
            <a:r>
              <a:rPr lang="en-US" dirty="0">
                <a:solidFill>
                  <a:schemeClr val="tx1">
                    <a:lumMod val="65000"/>
                    <a:lumOff val="35000"/>
                  </a:schemeClr>
                </a:solidFill>
              </a:rPr>
              <a:t>(Beginner’s All-Purpose Symbolic Instruction Code</a:t>
            </a:r>
            <a:r>
              <a:rPr lang="en-US" dirty="0" smtClean="0">
                <a:solidFill>
                  <a:schemeClr val="tx1">
                    <a:lumMod val="65000"/>
                    <a:lumOff val="35000"/>
                  </a:schemeClr>
                </a:solidFill>
              </a:rPr>
              <a:t>) was </a:t>
            </a:r>
            <a:r>
              <a:rPr lang="en-US" dirty="0">
                <a:solidFill>
                  <a:schemeClr val="tx1">
                    <a:lumMod val="65000"/>
                    <a:lumOff val="35000"/>
                  </a:schemeClr>
                </a:solidFill>
              </a:rPr>
              <a:t>developed by a group of students at Dartmouth College. The language was written for students who did not have a strong understanding of mathematics or computers. The language was  developed further by Microsoft founders Bill Gates and Paul Allen and became the first marketable product of the company.</a:t>
            </a:r>
          </a:p>
        </p:txBody>
      </p:sp>
      <p:pic>
        <p:nvPicPr>
          <p:cNvPr id="45060" name="Picture 4" descr="Microsoft - History of programming languages"/>
          <p:cNvPicPr>
            <a:picLocks noChangeAspect="1" noChangeArrowheads="1"/>
          </p:cNvPicPr>
          <p:nvPr/>
        </p:nvPicPr>
        <p:blipFill rotWithShape="1">
          <a:blip r:embed="rId2">
            <a:extLst>
              <a:ext uri="{28A0092B-C50C-407E-A947-70E740481C1C}">
                <a14:useLocalDpi xmlns:a14="http://schemas.microsoft.com/office/drawing/2010/main" val="0"/>
              </a:ext>
            </a:extLst>
          </a:blip>
          <a:srcRect t="26415" b="25878"/>
          <a:stretch/>
        </p:blipFill>
        <p:spPr bwMode="auto">
          <a:xfrm>
            <a:off x="1901570" y="3465613"/>
            <a:ext cx="6026660" cy="143756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1615848" y="3204003"/>
            <a:ext cx="4188025" cy="523220"/>
          </a:xfrm>
          <a:prstGeom prst="rect">
            <a:avLst/>
          </a:prstGeom>
          <a:noFill/>
        </p:spPr>
        <p:txBody>
          <a:bodyPr wrap="square" rtlCol="0">
            <a:spAutoFit/>
          </a:bodyPr>
          <a:lstStyle/>
          <a:p>
            <a:pPr algn="ctr"/>
            <a:r>
              <a:rPr lang="en-US" sz="2800" b="1" dirty="0" smtClean="0">
                <a:solidFill>
                  <a:schemeClr val="bg2">
                    <a:lumMod val="75000"/>
                  </a:schemeClr>
                </a:solidFill>
              </a:rPr>
              <a:t>Game Changer</a:t>
            </a:r>
            <a:endParaRPr lang="en-US" sz="2800" b="1" dirty="0">
              <a:solidFill>
                <a:schemeClr val="bg2">
                  <a:lumMod val="75000"/>
                </a:schemeClr>
              </a:solidFill>
            </a:endParaRPr>
          </a:p>
        </p:txBody>
      </p:sp>
    </p:spTree>
    <p:extLst>
      <p:ext uri="{BB962C8B-B14F-4D97-AF65-F5344CB8AC3E}">
        <p14:creationId xmlns:p14="http://schemas.microsoft.com/office/powerpoint/2010/main" val="38747730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72179" y="381000"/>
            <a:ext cx="3921586" cy="369332"/>
          </a:xfrm>
          <a:prstGeom prst="rect">
            <a:avLst/>
          </a:prstGeom>
        </p:spPr>
        <p:txBody>
          <a:bodyPr wrap="none">
            <a:spAutoFit/>
          </a:bodyPr>
          <a:lstStyle/>
          <a:p>
            <a:r>
              <a:rPr lang="en-US" b="1" dirty="0">
                <a:solidFill>
                  <a:schemeClr val="accent2">
                    <a:lumMod val="75000"/>
                  </a:schemeClr>
                </a:solidFill>
              </a:rPr>
              <a:t>History of programming languages</a:t>
            </a:r>
          </a:p>
        </p:txBody>
      </p:sp>
      <p:cxnSp>
        <p:nvCxnSpPr>
          <p:cNvPr id="6" name="Straight Connector 5"/>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Rectangle 1"/>
          <p:cNvSpPr/>
          <p:nvPr/>
        </p:nvSpPr>
        <p:spPr>
          <a:xfrm>
            <a:off x="1143000" y="838200"/>
            <a:ext cx="7543800" cy="3811300"/>
          </a:xfrm>
          <a:prstGeom prst="rect">
            <a:avLst/>
          </a:prstGeom>
        </p:spPr>
        <p:txBody>
          <a:bodyPr wrap="square">
            <a:spAutoFit/>
          </a:bodyPr>
          <a:lstStyle/>
          <a:p>
            <a:pPr marL="285750" indent="-285750" algn="just">
              <a:lnSpc>
                <a:spcPts val="2160"/>
              </a:lnSpc>
              <a:spcAft>
                <a:spcPts val="600"/>
              </a:spcAft>
              <a:buFont typeface="Wingdings" panose="05000000000000000000" pitchFamily="2" charset="2"/>
              <a:buChar char="q"/>
            </a:pPr>
            <a:r>
              <a:rPr lang="en-US" b="1" dirty="0">
                <a:solidFill>
                  <a:schemeClr val="tx1">
                    <a:lumMod val="65000"/>
                    <a:lumOff val="35000"/>
                  </a:schemeClr>
                </a:solidFill>
              </a:rPr>
              <a:t>1970: </a:t>
            </a:r>
            <a:r>
              <a:rPr lang="en-US" b="1" dirty="0" smtClean="0">
                <a:solidFill>
                  <a:schemeClr val="accent2">
                    <a:lumMod val="75000"/>
                  </a:schemeClr>
                </a:solidFill>
              </a:rPr>
              <a:t>PASCAL</a:t>
            </a:r>
            <a:r>
              <a:rPr lang="en-US" b="1" dirty="0" smtClean="0">
                <a:solidFill>
                  <a:schemeClr val="tx1">
                    <a:lumMod val="65000"/>
                    <a:lumOff val="35000"/>
                  </a:schemeClr>
                </a:solidFill>
              </a:rPr>
              <a:t> </a:t>
            </a:r>
            <a:r>
              <a:rPr lang="en-US" dirty="0" smtClean="0">
                <a:solidFill>
                  <a:schemeClr val="tx1">
                    <a:lumMod val="65000"/>
                    <a:lumOff val="35000"/>
                  </a:schemeClr>
                </a:solidFill>
              </a:rPr>
              <a:t>Named </a:t>
            </a:r>
            <a:r>
              <a:rPr lang="en-US" dirty="0">
                <a:solidFill>
                  <a:schemeClr val="tx1">
                    <a:lumMod val="65000"/>
                    <a:lumOff val="35000"/>
                  </a:schemeClr>
                </a:solidFill>
              </a:rPr>
              <a:t>after the French mathematician Blaise Pascal, </a:t>
            </a:r>
            <a:r>
              <a:rPr lang="en-US" b="1" dirty="0">
                <a:solidFill>
                  <a:srgbClr val="C00000"/>
                </a:solidFill>
              </a:rPr>
              <a:t>Niklaus Wirth </a:t>
            </a:r>
            <a:r>
              <a:rPr lang="en-US" dirty="0">
                <a:solidFill>
                  <a:schemeClr val="tx1">
                    <a:lumMod val="65000"/>
                    <a:lumOff val="35000"/>
                  </a:schemeClr>
                </a:solidFill>
              </a:rPr>
              <a:t>developed the programming language in his honor. </a:t>
            </a:r>
            <a:endParaRPr lang="en-US" dirty="0" smtClean="0">
              <a:solidFill>
                <a:schemeClr val="tx1">
                  <a:lumMod val="65000"/>
                  <a:lumOff val="35000"/>
                </a:schemeClr>
              </a:solidFill>
            </a:endParaRPr>
          </a:p>
          <a:p>
            <a:pPr algn="just">
              <a:lnSpc>
                <a:spcPts val="2160"/>
              </a:lnSpc>
              <a:spcAft>
                <a:spcPts val="600"/>
              </a:spcAft>
            </a:pPr>
            <a:r>
              <a:rPr lang="en-US" dirty="0" smtClean="0">
                <a:solidFill>
                  <a:schemeClr val="tx1">
                    <a:lumMod val="65000"/>
                    <a:lumOff val="35000"/>
                  </a:schemeClr>
                </a:solidFill>
              </a:rPr>
              <a:t>Range, Subrange, Variant, and Records</a:t>
            </a:r>
          </a:p>
          <a:p>
            <a:pPr algn="just">
              <a:lnSpc>
                <a:spcPts val="2160"/>
              </a:lnSpc>
              <a:spcAft>
                <a:spcPts val="600"/>
              </a:spcAft>
            </a:pPr>
            <a:r>
              <a:rPr lang="en-US" dirty="0" smtClean="0">
                <a:solidFill>
                  <a:schemeClr val="tx1">
                    <a:lumMod val="65000"/>
                    <a:lumOff val="35000"/>
                  </a:schemeClr>
                </a:solidFill>
              </a:rPr>
              <a:t>Send parameter by Call by value</a:t>
            </a:r>
          </a:p>
          <a:p>
            <a:pPr algn="just">
              <a:lnSpc>
                <a:spcPts val="2160"/>
              </a:lnSpc>
              <a:spcAft>
                <a:spcPts val="600"/>
              </a:spcAft>
            </a:pPr>
            <a:r>
              <a:rPr lang="en-US" dirty="0" smtClean="0">
                <a:solidFill>
                  <a:schemeClr val="tx1">
                    <a:lumMod val="65000"/>
                    <a:lumOff val="35000"/>
                  </a:schemeClr>
                </a:solidFill>
              </a:rPr>
              <a:t>And Call by reference</a:t>
            </a:r>
          </a:p>
          <a:p>
            <a:pPr algn="just">
              <a:lnSpc>
                <a:spcPts val="2160"/>
              </a:lnSpc>
              <a:spcAft>
                <a:spcPts val="600"/>
              </a:spcAft>
            </a:pPr>
            <a:r>
              <a:rPr lang="en-US" dirty="0" smtClean="0">
                <a:solidFill>
                  <a:schemeClr val="tx1">
                    <a:lumMod val="65000"/>
                    <a:lumOff val="35000"/>
                  </a:schemeClr>
                </a:solidFill>
              </a:rPr>
              <a:t>Revised Type System of Algol</a:t>
            </a:r>
          </a:p>
          <a:p>
            <a:pPr algn="just">
              <a:lnSpc>
                <a:spcPts val="2160"/>
              </a:lnSpc>
              <a:spcAft>
                <a:spcPts val="600"/>
              </a:spcAft>
            </a:pPr>
            <a:r>
              <a:rPr lang="en-US" dirty="0">
                <a:solidFill>
                  <a:schemeClr val="tx1">
                    <a:lumMod val="65000"/>
                    <a:lumOff val="35000"/>
                  </a:schemeClr>
                </a:solidFill>
              </a:rPr>
              <a:t>It gives the programmer the power to choose the method of passing the parameter</a:t>
            </a:r>
            <a:r>
              <a:rPr lang="en-US" dirty="0" smtClean="0">
                <a:solidFill>
                  <a:schemeClr val="tx1">
                    <a:lumMod val="65000"/>
                    <a:lumOff val="35000"/>
                  </a:schemeClr>
                </a:solidFill>
              </a:rPr>
              <a:t>.</a:t>
            </a:r>
          </a:p>
          <a:p>
            <a:pPr algn="just">
              <a:lnSpc>
                <a:spcPts val="2160"/>
              </a:lnSpc>
              <a:spcAft>
                <a:spcPts val="600"/>
              </a:spcAft>
            </a:pPr>
            <a:r>
              <a:rPr lang="en-US" b="1" dirty="0" smtClean="0">
                <a:solidFill>
                  <a:schemeClr val="tx1">
                    <a:lumMod val="65000"/>
                    <a:lumOff val="35000"/>
                  </a:schemeClr>
                </a:solidFill>
              </a:rPr>
              <a:t>Algol Like</a:t>
            </a:r>
            <a:endParaRPr lang="en-US" b="1" dirty="0">
              <a:solidFill>
                <a:schemeClr val="tx1">
                  <a:lumMod val="65000"/>
                  <a:lumOff val="35000"/>
                </a:schemeClr>
              </a:solidFill>
            </a:endParaRPr>
          </a:p>
          <a:p>
            <a:pPr algn="just">
              <a:lnSpc>
                <a:spcPts val="2160"/>
              </a:lnSpc>
              <a:spcAft>
                <a:spcPts val="600"/>
              </a:spcAft>
            </a:pPr>
            <a:r>
              <a:rPr lang="en-US" dirty="0">
                <a:solidFill>
                  <a:schemeClr val="tx1">
                    <a:lumMod val="65000"/>
                    <a:lumOff val="35000"/>
                  </a:schemeClr>
                </a:solidFill>
              </a:rPr>
              <a:t>It was favored by Apple in the company’s early days,  </a:t>
            </a:r>
            <a:endParaRPr lang="en-US" dirty="0" smtClean="0">
              <a:solidFill>
                <a:schemeClr val="tx1">
                  <a:lumMod val="65000"/>
                  <a:lumOff val="35000"/>
                </a:schemeClr>
              </a:solidFill>
            </a:endParaRPr>
          </a:p>
          <a:p>
            <a:pPr algn="just">
              <a:lnSpc>
                <a:spcPts val="2160"/>
              </a:lnSpc>
              <a:spcAft>
                <a:spcPts val="600"/>
              </a:spcAft>
            </a:pPr>
            <a:r>
              <a:rPr lang="en-US" dirty="0" smtClean="0">
                <a:solidFill>
                  <a:schemeClr val="tx1">
                    <a:lumMod val="65000"/>
                    <a:lumOff val="35000"/>
                  </a:schemeClr>
                </a:solidFill>
              </a:rPr>
              <a:t>because </a:t>
            </a:r>
            <a:r>
              <a:rPr lang="en-US" dirty="0">
                <a:solidFill>
                  <a:schemeClr val="tx1">
                    <a:lumMod val="65000"/>
                    <a:lumOff val="35000"/>
                  </a:schemeClr>
                </a:solidFill>
              </a:rPr>
              <a:t>of its ease of use and power</a:t>
            </a:r>
            <a:r>
              <a:rPr lang="en-US" dirty="0" smtClean="0">
                <a:solidFill>
                  <a:schemeClr val="tx1">
                    <a:lumMod val="65000"/>
                    <a:lumOff val="35000"/>
                  </a:schemeClr>
                </a:solidFill>
              </a:rPr>
              <a:t>.</a:t>
            </a:r>
            <a:endParaRPr lang="en-US" dirty="0">
              <a:solidFill>
                <a:schemeClr val="tx1">
                  <a:lumMod val="65000"/>
                  <a:lumOff val="35000"/>
                </a:schemeClr>
              </a:solidFill>
            </a:endParaRPr>
          </a:p>
        </p:txBody>
      </p:sp>
      <p:sp>
        <p:nvSpPr>
          <p:cNvPr id="7" name="TextBox 6"/>
          <p:cNvSpPr txBox="1"/>
          <p:nvPr/>
        </p:nvSpPr>
        <p:spPr>
          <a:xfrm rot="16200000">
            <a:off x="-1615848" y="3204003"/>
            <a:ext cx="4188025" cy="523220"/>
          </a:xfrm>
          <a:prstGeom prst="rect">
            <a:avLst/>
          </a:prstGeom>
          <a:noFill/>
        </p:spPr>
        <p:txBody>
          <a:bodyPr wrap="square" rtlCol="0">
            <a:spAutoFit/>
          </a:bodyPr>
          <a:lstStyle/>
          <a:p>
            <a:pPr algn="ctr"/>
            <a:r>
              <a:rPr lang="en-US" sz="2800" b="1" dirty="0" smtClean="0">
                <a:solidFill>
                  <a:schemeClr val="bg2">
                    <a:lumMod val="75000"/>
                  </a:schemeClr>
                </a:solidFill>
              </a:rPr>
              <a:t>Game Changer</a:t>
            </a:r>
            <a:endParaRPr lang="en-US" sz="2800" b="1" dirty="0">
              <a:solidFill>
                <a:schemeClr val="bg2">
                  <a:lumMod val="75000"/>
                </a:schemeClr>
              </a:solidFill>
            </a:endParaRPr>
          </a:p>
        </p:txBody>
      </p:sp>
      <p:sp>
        <p:nvSpPr>
          <p:cNvPr id="3" name="AutoShape 2" descr="Program Languages timeline | Timetoast timelin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130" y="1600200"/>
            <a:ext cx="3714750" cy="1228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81"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b="21407"/>
          <a:stretch/>
        </p:blipFill>
        <p:spPr bwMode="auto">
          <a:xfrm flipH="1">
            <a:off x="6553199" y="3657600"/>
            <a:ext cx="2140771" cy="2204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30027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72179" y="381000"/>
            <a:ext cx="3921586" cy="369332"/>
          </a:xfrm>
          <a:prstGeom prst="rect">
            <a:avLst/>
          </a:prstGeom>
        </p:spPr>
        <p:txBody>
          <a:bodyPr wrap="none">
            <a:spAutoFit/>
          </a:bodyPr>
          <a:lstStyle/>
          <a:p>
            <a:r>
              <a:rPr lang="en-US" b="1" dirty="0">
                <a:solidFill>
                  <a:schemeClr val="accent2">
                    <a:lumMod val="75000"/>
                  </a:schemeClr>
                </a:solidFill>
              </a:rPr>
              <a:t>History of programming languages</a:t>
            </a:r>
          </a:p>
        </p:txBody>
      </p:sp>
      <p:cxnSp>
        <p:nvCxnSpPr>
          <p:cNvPr id="6" name="Straight Connector 5"/>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Rectangle 1"/>
          <p:cNvSpPr/>
          <p:nvPr/>
        </p:nvSpPr>
        <p:spPr>
          <a:xfrm>
            <a:off x="1143000" y="838200"/>
            <a:ext cx="7543800" cy="4052328"/>
          </a:xfrm>
          <a:prstGeom prst="rect">
            <a:avLst/>
          </a:prstGeom>
        </p:spPr>
        <p:txBody>
          <a:bodyPr wrap="square">
            <a:spAutoFit/>
          </a:bodyPr>
          <a:lstStyle/>
          <a:p>
            <a:pPr marL="285750" indent="-285750" algn="just">
              <a:lnSpc>
                <a:spcPts val="2160"/>
              </a:lnSpc>
              <a:spcAft>
                <a:spcPts val="600"/>
              </a:spcAft>
              <a:buFont typeface="Wingdings" panose="05000000000000000000" pitchFamily="2" charset="2"/>
              <a:buChar char="q"/>
            </a:pPr>
            <a:r>
              <a:rPr lang="en-US" b="1" dirty="0" smtClean="0">
                <a:solidFill>
                  <a:schemeClr val="tx1">
                    <a:lumMod val="65000"/>
                    <a:lumOff val="35000"/>
                  </a:schemeClr>
                </a:solidFill>
              </a:rPr>
              <a:t>1972</a:t>
            </a:r>
            <a:r>
              <a:rPr lang="en-US" b="1" dirty="0">
                <a:solidFill>
                  <a:schemeClr val="tx1">
                    <a:lumMod val="65000"/>
                    <a:lumOff val="35000"/>
                  </a:schemeClr>
                </a:solidFill>
              </a:rPr>
              <a:t>: </a:t>
            </a:r>
            <a:r>
              <a:rPr lang="en-US" b="1" dirty="0" smtClean="0">
                <a:solidFill>
                  <a:schemeClr val="accent2">
                    <a:lumMod val="75000"/>
                  </a:schemeClr>
                </a:solidFill>
              </a:rPr>
              <a:t>Smalltalk</a:t>
            </a:r>
            <a:r>
              <a:rPr lang="en-US" b="1" dirty="0" smtClean="0">
                <a:solidFill>
                  <a:schemeClr val="tx1">
                    <a:lumMod val="65000"/>
                    <a:lumOff val="35000"/>
                  </a:schemeClr>
                </a:solidFill>
              </a:rPr>
              <a:t> </a:t>
            </a:r>
            <a:r>
              <a:rPr lang="en-US" dirty="0" smtClean="0">
                <a:solidFill>
                  <a:schemeClr val="tx1">
                    <a:lumMod val="65000"/>
                    <a:lumOff val="35000"/>
                  </a:schemeClr>
                </a:solidFill>
              </a:rPr>
              <a:t>developed </a:t>
            </a:r>
            <a:r>
              <a:rPr lang="en-US" dirty="0">
                <a:solidFill>
                  <a:schemeClr val="tx1">
                    <a:lumMod val="65000"/>
                    <a:lumOff val="35000"/>
                  </a:schemeClr>
                </a:solidFill>
              </a:rPr>
              <a:t>at the Xerox Palo Alto Research Centre by Alan Kay, Adele Goldberg, and Dan Ingalls, Smalltalk allowed for computer programmers to modify code on the fly. It introduced a variety of programming language aspects that are visible languages of today such as Python, Java, and Ruby. Companies such as </a:t>
            </a:r>
            <a:r>
              <a:rPr lang="en-US" dirty="0" err="1">
                <a:solidFill>
                  <a:schemeClr val="tx1">
                    <a:lumMod val="65000"/>
                    <a:lumOff val="35000"/>
                  </a:schemeClr>
                </a:solidFill>
              </a:rPr>
              <a:t>Leafly</a:t>
            </a:r>
            <a:r>
              <a:rPr lang="en-US" dirty="0">
                <a:solidFill>
                  <a:schemeClr val="tx1">
                    <a:lumMod val="65000"/>
                    <a:lumOff val="35000"/>
                  </a:schemeClr>
                </a:solidFill>
              </a:rPr>
              <a:t>, Logitech, and </a:t>
            </a:r>
            <a:r>
              <a:rPr lang="en-US" dirty="0" err="1">
                <a:solidFill>
                  <a:schemeClr val="tx1">
                    <a:lumMod val="65000"/>
                    <a:lumOff val="35000"/>
                  </a:schemeClr>
                </a:solidFill>
              </a:rPr>
              <a:t>CrowdStrike</a:t>
            </a:r>
            <a:r>
              <a:rPr lang="en-US" dirty="0">
                <a:solidFill>
                  <a:schemeClr val="tx1">
                    <a:lumMod val="65000"/>
                    <a:lumOff val="35000"/>
                  </a:schemeClr>
                </a:solidFill>
              </a:rPr>
              <a:t> state they use Smalltalk in their tech stacks</a:t>
            </a:r>
            <a:r>
              <a:rPr lang="en-US" dirty="0" smtClean="0">
                <a:solidFill>
                  <a:schemeClr val="tx1">
                    <a:lumMod val="65000"/>
                    <a:lumOff val="35000"/>
                  </a:schemeClr>
                </a:solidFill>
              </a:rPr>
              <a:t>.</a:t>
            </a:r>
          </a:p>
          <a:p>
            <a:pPr marL="285750" indent="-285750" algn="just">
              <a:lnSpc>
                <a:spcPts val="2160"/>
              </a:lnSpc>
              <a:spcAft>
                <a:spcPts val="600"/>
              </a:spcAft>
              <a:buFont typeface="Wingdings" panose="05000000000000000000" pitchFamily="2" charset="2"/>
              <a:buChar char="q"/>
            </a:pPr>
            <a:r>
              <a:rPr lang="en-US" b="1" dirty="0" smtClean="0">
                <a:solidFill>
                  <a:schemeClr val="tx1">
                    <a:lumMod val="65000"/>
                    <a:lumOff val="35000"/>
                  </a:schemeClr>
                </a:solidFill>
              </a:rPr>
              <a:t>1972</a:t>
            </a:r>
            <a:r>
              <a:rPr lang="en-US" b="1" dirty="0">
                <a:solidFill>
                  <a:schemeClr val="tx1">
                    <a:lumMod val="65000"/>
                    <a:lumOff val="35000"/>
                  </a:schemeClr>
                </a:solidFill>
              </a:rPr>
              <a:t>: </a:t>
            </a:r>
            <a:r>
              <a:rPr lang="en-US" b="1" dirty="0">
                <a:solidFill>
                  <a:schemeClr val="accent2">
                    <a:lumMod val="75000"/>
                  </a:schemeClr>
                </a:solidFill>
              </a:rPr>
              <a:t>SQL</a:t>
            </a:r>
            <a:r>
              <a:rPr lang="en-US" b="1" dirty="0">
                <a:solidFill>
                  <a:schemeClr val="tx1">
                    <a:lumMod val="65000"/>
                    <a:lumOff val="35000"/>
                  </a:schemeClr>
                </a:solidFill>
              </a:rPr>
              <a:t> </a:t>
            </a:r>
            <a:r>
              <a:rPr lang="en-US" dirty="0">
                <a:solidFill>
                  <a:schemeClr val="tx1">
                    <a:lumMod val="65000"/>
                    <a:lumOff val="35000"/>
                  </a:schemeClr>
                </a:solidFill>
              </a:rPr>
              <a:t>(SEQUEL at the time) was first developed by IBM researchers Raymond Boyce and Donald Chamberlain</a:t>
            </a:r>
            <a:r>
              <a:rPr lang="en-US" dirty="0" smtClean="0">
                <a:solidFill>
                  <a:schemeClr val="tx1">
                    <a:lumMod val="65000"/>
                    <a:lumOff val="35000"/>
                  </a:schemeClr>
                </a:solidFill>
              </a:rPr>
              <a:t>.</a:t>
            </a:r>
          </a:p>
          <a:p>
            <a:pPr marL="285750" indent="-285750" algn="just">
              <a:lnSpc>
                <a:spcPts val="2160"/>
              </a:lnSpc>
              <a:spcAft>
                <a:spcPts val="600"/>
              </a:spcAft>
              <a:buFont typeface="Wingdings" panose="05000000000000000000" pitchFamily="2" charset="2"/>
              <a:buChar char="q"/>
            </a:pPr>
            <a:r>
              <a:rPr lang="en-US" b="1" dirty="0">
                <a:solidFill>
                  <a:schemeClr val="tx1">
                    <a:lumMod val="65000"/>
                    <a:lumOff val="35000"/>
                  </a:schemeClr>
                </a:solidFill>
              </a:rPr>
              <a:t>1978: </a:t>
            </a:r>
            <a:r>
              <a:rPr lang="en-US" b="1" dirty="0">
                <a:solidFill>
                  <a:schemeClr val="accent2">
                    <a:lumMod val="75000"/>
                  </a:schemeClr>
                </a:solidFill>
              </a:rPr>
              <a:t>C</a:t>
            </a:r>
            <a:r>
              <a:rPr lang="en-US" b="1" dirty="0">
                <a:solidFill>
                  <a:schemeClr val="tx1">
                    <a:lumMod val="65000"/>
                    <a:lumOff val="35000"/>
                  </a:schemeClr>
                </a:solidFill>
              </a:rPr>
              <a:t> </a:t>
            </a:r>
            <a:r>
              <a:rPr lang="en-US" dirty="0">
                <a:solidFill>
                  <a:schemeClr val="tx1">
                    <a:lumMod val="65000"/>
                    <a:lumOff val="35000"/>
                  </a:schemeClr>
                </a:solidFill>
              </a:rPr>
              <a:t>developed by Dennis </a:t>
            </a:r>
            <a:r>
              <a:rPr lang="en-US" dirty="0" smtClean="0">
                <a:solidFill>
                  <a:schemeClr val="tx1">
                    <a:lumMod val="65000"/>
                    <a:lumOff val="35000"/>
                  </a:schemeClr>
                </a:solidFill>
              </a:rPr>
              <a:t>Ritchie</a:t>
            </a:r>
          </a:p>
          <a:p>
            <a:pPr marL="285750" indent="-285750" algn="just">
              <a:lnSpc>
                <a:spcPts val="2160"/>
              </a:lnSpc>
              <a:spcAft>
                <a:spcPts val="600"/>
              </a:spcAft>
              <a:buFont typeface="Wingdings" panose="05000000000000000000" pitchFamily="2" charset="2"/>
              <a:buChar char="q"/>
            </a:pPr>
            <a:r>
              <a:rPr lang="en-US" b="1" dirty="0">
                <a:solidFill>
                  <a:schemeClr val="tx1">
                    <a:lumMod val="65000"/>
                    <a:lumOff val="35000"/>
                  </a:schemeClr>
                </a:solidFill>
              </a:rPr>
              <a:t>1980/81: </a:t>
            </a:r>
            <a:r>
              <a:rPr lang="en-US" b="1" dirty="0">
                <a:solidFill>
                  <a:schemeClr val="accent2">
                    <a:lumMod val="75000"/>
                  </a:schemeClr>
                </a:solidFill>
              </a:rPr>
              <a:t>Ada</a:t>
            </a:r>
            <a:r>
              <a:rPr lang="en-US" b="1" dirty="0">
                <a:solidFill>
                  <a:schemeClr val="tx1">
                    <a:lumMod val="65000"/>
                    <a:lumOff val="35000"/>
                  </a:schemeClr>
                </a:solidFill>
              </a:rPr>
              <a:t> </a:t>
            </a:r>
            <a:r>
              <a:rPr lang="en-US" dirty="0" smtClean="0">
                <a:solidFill>
                  <a:schemeClr val="tx1">
                    <a:lumMod val="65000"/>
                    <a:lumOff val="35000"/>
                  </a:schemeClr>
                </a:solidFill>
              </a:rPr>
              <a:t>was </a:t>
            </a:r>
            <a:r>
              <a:rPr lang="en-US" dirty="0">
                <a:solidFill>
                  <a:schemeClr val="tx1">
                    <a:lumMod val="65000"/>
                    <a:lumOff val="35000"/>
                  </a:schemeClr>
                </a:solidFill>
              </a:rPr>
              <a:t>originally designed by a team led by Jean </a:t>
            </a:r>
            <a:r>
              <a:rPr lang="en-US" dirty="0" err="1">
                <a:solidFill>
                  <a:schemeClr val="tx1">
                    <a:lumMod val="65000"/>
                    <a:lumOff val="35000"/>
                  </a:schemeClr>
                </a:solidFill>
              </a:rPr>
              <a:t>Ichbiah</a:t>
            </a:r>
            <a:r>
              <a:rPr lang="en-US" dirty="0">
                <a:solidFill>
                  <a:schemeClr val="tx1">
                    <a:lumMod val="65000"/>
                    <a:lumOff val="35000"/>
                  </a:schemeClr>
                </a:solidFill>
              </a:rPr>
              <a:t> of CUU Honeywell Bull under contract to the United States Department of Defense. </a:t>
            </a:r>
            <a:r>
              <a:rPr lang="en-US" dirty="0" smtClean="0">
                <a:solidFill>
                  <a:schemeClr val="tx1">
                    <a:lumMod val="65000"/>
                    <a:lumOff val="35000"/>
                  </a:schemeClr>
                </a:solidFill>
              </a:rPr>
              <a:t>Ada </a:t>
            </a:r>
            <a:r>
              <a:rPr lang="en-US" dirty="0">
                <a:solidFill>
                  <a:schemeClr val="tx1">
                    <a:lumMod val="65000"/>
                    <a:lumOff val="35000"/>
                  </a:schemeClr>
                </a:solidFill>
              </a:rPr>
              <a:t>was extended </a:t>
            </a:r>
            <a:r>
              <a:rPr lang="en-US" dirty="0" smtClean="0">
                <a:solidFill>
                  <a:schemeClr val="tx1">
                    <a:lumMod val="65000"/>
                    <a:lumOff val="35000"/>
                  </a:schemeClr>
                </a:solidFill>
              </a:rPr>
              <a:t>from Pascal</a:t>
            </a:r>
          </a:p>
          <a:p>
            <a:pPr marL="285750" indent="-285750" algn="just">
              <a:lnSpc>
                <a:spcPts val="2160"/>
              </a:lnSpc>
              <a:spcAft>
                <a:spcPts val="600"/>
              </a:spcAft>
              <a:buFont typeface="Wingdings" panose="05000000000000000000" pitchFamily="2" charset="2"/>
              <a:buChar char="q"/>
            </a:pPr>
            <a:r>
              <a:rPr lang="en-US" b="1" dirty="0">
                <a:solidFill>
                  <a:schemeClr val="tx1">
                    <a:lumMod val="65000"/>
                    <a:lumOff val="35000"/>
                  </a:schemeClr>
                </a:solidFill>
              </a:rPr>
              <a:t>1983: </a:t>
            </a:r>
            <a:r>
              <a:rPr lang="en-US" b="1" dirty="0">
                <a:solidFill>
                  <a:schemeClr val="accent2">
                    <a:lumMod val="75000"/>
                  </a:schemeClr>
                </a:solidFill>
              </a:rPr>
              <a:t>C++ </a:t>
            </a:r>
            <a:r>
              <a:rPr lang="en-US" dirty="0">
                <a:solidFill>
                  <a:schemeClr val="tx1">
                    <a:lumMod val="65000"/>
                    <a:lumOff val="35000"/>
                  </a:schemeClr>
                </a:solidFill>
              </a:rPr>
              <a:t>Bjarne </a:t>
            </a:r>
            <a:r>
              <a:rPr lang="en-US" dirty="0" err="1">
                <a:solidFill>
                  <a:schemeClr val="tx1">
                    <a:lumMod val="65000"/>
                    <a:lumOff val="35000"/>
                  </a:schemeClr>
                </a:solidFill>
              </a:rPr>
              <a:t>Stroustrup</a:t>
            </a:r>
            <a:r>
              <a:rPr lang="en-US" dirty="0">
                <a:solidFill>
                  <a:schemeClr val="tx1">
                    <a:lumMod val="65000"/>
                    <a:lumOff val="35000"/>
                  </a:schemeClr>
                </a:solidFill>
              </a:rPr>
              <a:t> modified the C language at the Bell Labs</a:t>
            </a:r>
          </a:p>
        </p:txBody>
      </p:sp>
      <p:sp>
        <p:nvSpPr>
          <p:cNvPr id="7" name="TextBox 6"/>
          <p:cNvSpPr txBox="1"/>
          <p:nvPr/>
        </p:nvSpPr>
        <p:spPr>
          <a:xfrm rot="16200000">
            <a:off x="-1615848" y="3204003"/>
            <a:ext cx="4188025" cy="523220"/>
          </a:xfrm>
          <a:prstGeom prst="rect">
            <a:avLst/>
          </a:prstGeom>
          <a:noFill/>
        </p:spPr>
        <p:txBody>
          <a:bodyPr wrap="square" rtlCol="0">
            <a:spAutoFit/>
          </a:bodyPr>
          <a:lstStyle/>
          <a:p>
            <a:pPr algn="ctr"/>
            <a:r>
              <a:rPr lang="en-US" sz="2800" b="1" dirty="0" smtClean="0">
                <a:solidFill>
                  <a:schemeClr val="bg2">
                    <a:lumMod val="75000"/>
                  </a:schemeClr>
                </a:solidFill>
              </a:rPr>
              <a:t>Game Changer</a:t>
            </a:r>
            <a:endParaRPr lang="en-US" sz="2800" b="1" dirty="0">
              <a:solidFill>
                <a:schemeClr val="bg2">
                  <a:lumMod val="75000"/>
                </a:schemeClr>
              </a:solidFill>
            </a:endParaRPr>
          </a:p>
        </p:txBody>
      </p:sp>
    </p:spTree>
    <p:extLst>
      <p:ext uri="{BB962C8B-B14F-4D97-AF65-F5344CB8AC3E}">
        <p14:creationId xmlns:p14="http://schemas.microsoft.com/office/powerpoint/2010/main" val="17392885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72179" y="381000"/>
            <a:ext cx="3921586" cy="369332"/>
          </a:xfrm>
          <a:prstGeom prst="rect">
            <a:avLst/>
          </a:prstGeom>
        </p:spPr>
        <p:txBody>
          <a:bodyPr wrap="none">
            <a:spAutoFit/>
          </a:bodyPr>
          <a:lstStyle/>
          <a:p>
            <a:r>
              <a:rPr lang="en-US" b="1" dirty="0">
                <a:solidFill>
                  <a:schemeClr val="accent2">
                    <a:lumMod val="75000"/>
                  </a:schemeClr>
                </a:solidFill>
              </a:rPr>
              <a:t>History of programming languages</a:t>
            </a:r>
          </a:p>
        </p:txBody>
      </p:sp>
      <p:cxnSp>
        <p:nvCxnSpPr>
          <p:cNvPr id="6" name="Straight Connector 5"/>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3" name="Rectangle 2"/>
          <p:cNvSpPr/>
          <p:nvPr/>
        </p:nvSpPr>
        <p:spPr>
          <a:xfrm>
            <a:off x="1143000" y="838200"/>
            <a:ext cx="7543800" cy="5273238"/>
          </a:xfrm>
          <a:prstGeom prst="rect">
            <a:avLst/>
          </a:prstGeom>
        </p:spPr>
        <p:txBody>
          <a:bodyPr wrap="square">
            <a:spAutoFit/>
          </a:bodyPr>
          <a:lstStyle/>
          <a:p>
            <a:pPr marL="285750" indent="-285750" algn="just">
              <a:lnSpc>
                <a:spcPts val="2160"/>
              </a:lnSpc>
              <a:spcAft>
                <a:spcPts val="600"/>
              </a:spcAft>
              <a:buFont typeface="Wingdings" panose="05000000000000000000" pitchFamily="2" charset="2"/>
              <a:buChar char="q"/>
            </a:pPr>
            <a:r>
              <a:rPr lang="en-US" b="1" dirty="0">
                <a:solidFill>
                  <a:schemeClr val="tx1">
                    <a:lumMod val="65000"/>
                    <a:lumOff val="35000"/>
                  </a:schemeClr>
                </a:solidFill>
              </a:rPr>
              <a:t>1983: </a:t>
            </a:r>
            <a:r>
              <a:rPr lang="en-US" b="1" dirty="0" smtClean="0">
                <a:solidFill>
                  <a:schemeClr val="accent2">
                    <a:lumMod val="75000"/>
                  </a:schemeClr>
                </a:solidFill>
              </a:rPr>
              <a:t>Objective-C</a:t>
            </a:r>
            <a:r>
              <a:rPr lang="en-US" b="1" dirty="0" smtClean="0">
                <a:solidFill>
                  <a:schemeClr val="tx1">
                    <a:lumMod val="65000"/>
                    <a:lumOff val="35000"/>
                  </a:schemeClr>
                </a:solidFill>
              </a:rPr>
              <a:t> </a:t>
            </a:r>
            <a:r>
              <a:rPr lang="en-US" dirty="0" smtClean="0">
                <a:solidFill>
                  <a:schemeClr val="tx1">
                    <a:lumMod val="65000"/>
                    <a:lumOff val="35000"/>
                  </a:schemeClr>
                </a:solidFill>
              </a:rPr>
              <a:t>developed </a:t>
            </a:r>
            <a:r>
              <a:rPr lang="en-US" dirty="0">
                <a:solidFill>
                  <a:schemeClr val="tx1">
                    <a:lumMod val="65000"/>
                    <a:lumOff val="35000"/>
                  </a:schemeClr>
                </a:solidFill>
              </a:rPr>
              <a:t>by Brad Cox and Tom Love, Objective-C is the main programming language used to write software for </a:t>
            </a:r>
            <a:r>
              <a:rPr lang="en-US" dirty="0" err="1">
                <a:solidFill>
                  <a:schemeClr val="tx1">
                    <a:lumMod val="65000"/>
                    <a:lumOff val="35000"/>
                  </a:schemeClr>
                </a:solidFill>
              </a:rPr>
              <a:t>macOS</a:t>
            </a:r>
            <a:r>
              <a:rPr lang="en-US" dirty="0">
                <a:solidFill>
                  <a:schemeClr val="tx1">
                    <a:lumMod val="65000"/>
                    <a:lumOff val="35000"/>
                  </a:schemeClr>
                </a:solidFill>
              </a:rPr>
              <a:t> and iOS, Apple’s operating systems</a:t>
            </a:r>
            <a:r>
              <a:rPr lang="en-US" dirty="0" smtClean="0">
                <a:solidFill>
                  <a:schemeClr val="tx1">
                    <a:lumMod val="65000"/>
                    <a:lumOff val="35000"/>
                  </a:schemeClr>
                </a:solidFill>
              </a:rPr>
              <a:t>.</a:t>
            </a:r>
          </a:p>
          <a:p>
            <a:pPr marL="285750" indent="-285750" algn="just">
              <a:lnSpc>
                <a:spcPts val="2160"/>
              </a:lnSpc>
              <a:spcAft>
                <a:spcPts val="600"/>
              </a:spcAft>
              <a:buFont typeface="Wingdings" panose="05000000000000000000" pitchFamily="2" charset="2"/>
              <a:buChar char="q"/>
            </a:pPr>
            <a:r>
              <a:rPr lang="en-US" b="1" dirty="0">
                <a:solidFill>
                  <a:schemeClr val="tx1">
                    <a:lumMod val="65000"/>
                    <a:lumOff val="35000"/>
                  </a:schemeClr>
                </a:solidFill>
              </a:rPr>
              <a:t>1987: </a:t>
            </a:r>
            <a:r>
              <a:rPr lang="en-US" b="1" dirty="0">
                <a:solidFill>
                  <a:schemeClr val="accent2">
                    <a:lumMod val="75000"/>
                  </a:schemeClr>
                </a:solidFill>
              </a:rPr>
              <a:t>Perl</a:t>
            </a:r>
            <a:r>
              <a:rPr lang="en-US" b="1" dirty="0">
                <a:solidFill>
                  <a:schemeClr val="tx1">
                    <a:lumMod val="65000"/>
                    <a:lumOff val="35000"/>
                  </a:schemeClr>
                </a:solidFill>
              </a:rPr>
              <a:t> </a:t>
            </a:r>
            <a:r>
              <a:rPr lang="en-US" dirty="0" smtClean="0">
                <a:solidFill>
                  <a:schemeClr val="tx1">
                    <a:lumMod val="65000"/>
                    <a:lumOff val="35000"/>
                  </a:schemeClr>
                </a:solidFill>
              </a:rPr>
              <a:t>was </a:t>
            </a:r>
            <a:r>
              <a:rPr lang="en-US" dirty="0">
                <a:solidFill>
                  <a:schemeClr val="tx1">
                    <a:lumMod val="65000"/>
                    <a:lumOff val="35000"/>
                  </a:schemeClr>
                </a:solidFill>
              </a:rPr>
              <a:t>created by Larry Wall and is a general-purpose, high-level programming </a:t>
            </a:r>
            <a:r>
              <a:rPr lang="en-US" dirty="0" smtClean="0">
                <a:solidFill>
                  <a:schemeClr val="tx1">
                    <a:lumMod val="65000"/>
                    <a:lumOff val="35000"/>
                  </a:schemeClr>
                </a:solidFill>
              </a:rPr>
              <a:t>language. </a:t>
            </a:r>
            <a:r>
              <a:rPr lang="en-US" dirty="0">
                <a:solidFill>
                  <a:schemeClr val="tx1">
                    <a:lumMod val="65000"/>
                    <a:lumOff val="35000"/>
                  </a:schemeClr>
                </a:solidFill>
              </a:rPr>
              <a:t>It designed for text </a:t>
            </a:r>
            <a:r>
              <a:rPr lang="en-US" dirty="0" smtClean="0">
                <a:solidFill>
                  <a:schemeClr val="tx1">
                    <a:lumMod val="65000"/>
                    <a:lumOff val="35000"/>
                  </a:schemeClr>
                </a:solidFill>
              </a:rPr>
              <a:t>editing.</a:t>
            </a:r>
          </a:p>
          <a:p>
            <a:pPr marL="285750" indent="-285750" algn="just">
              <a:lnSpc>
                <a:spcPts val="2160"/>
              </a:lnSpc>
              <a:spcAft>
                <a:spcPts val="600"/>
              </a:spcAft>
              <a:buFont typeface="Wingdings" panose="05000000000000000000" pitchFamily="2" charset="2"/>
              <a:buChar char="q"/>
            </a:pPr>
            <a:r>
              <a:rPr lang="en-US" b="1" dirty="0">
                <a:solidFill>
                  <a:schemeClr val="tx1">
                    <a:lumMod val="65000"/>
                    <a:lumOff val="35000"/>
                  </a:schemeClr>
                </a:solidFill>
              </a:rPr>
              <a:t>1990: </a:t>
            </a:r>
            <a:r>
              <a:rPr lang="en-US" b="1" dirty="0">
                <a:solidFill>
                  <a:schemeClr val="accent2">
                    <a:lumMod val="75000"/>
                  </a:schemeClr>
                </a:solidFill>
              </a:rPr>
              <a:t>Haskell</a:t>
            </a:r>
            <a:r>
              <a:rPr lang="en-US" b="1" dirty="0">
                <a:solidFill>
                  <a:schemeClr val="tx1">
                    <a:lumMod val="65000"/>
                    <a:lumOff val="35000"/>
                  </a:schemeClr>
                </a:solidFill>
              </a:rPr>
              <a:t> </a:t>
            </a:r>
            <a:r>
              <a:rPr lang="en-US" dirty="0" smtClean="0">
                <a:solidFill>
                  <a:schemeClr val="tx1">
                    <a:lumMod val="65000"/>
                    <a:lumOff val="35000"/>
                  </a:schemeClr>
                </a:solidFill>
              </a:rPr>
              <a:t>is </a:t>
            </a:r>
            <a:r>
              <a:rPr lang="en-US" dirty="0">
                <a:solidFill>
                  <a:schemeClr val="tx1">
                    <a:lumMod val="65000"/>
                    <a:lumOff val="35000"/>
                  </a:schemeClr>
                </a:solidFill>
              </a:rPr>
              <a:t>a general-purpose programming language named after the American logician and mathematician Haskell Brooks Curry. It is a purely </a:t>
            </a:r>
            <a:r>
              <a:rPr lang="en-US" dirty="0" smtClean="0">
                <a:solidFill>
                  <a:schemeClr val="tx1">
                    <a:lumMod val="65000"/>
                    <a:lumOff val="35000"/>
                  </a:schemeClr>
                </a:solidFill>
              </a:rPr>
              <a:t>functional.</a:t>
            </a:r>
          </a:p>
          <a:p>
            <a:pPr marL="285750" indent="-285750" algn="just">
              <a:lnSpc>
                <a:spcPts val="2160"/>
              </a:lnSpc>
              <a:spcAft>
                <a:spcPts val="600"/>
              </a:spcAft>
              <a:buFont typeface="Wingdings" panose="05000000000000000000" pitchFamily="2" charset="2"/>
              <a:buChar char="q"/>
            </a:pPr>
            <a:r>
              <a:rPr lang="en-US" b="1" dirty="0">
                <a:solidFill>
                  <a:schemeClr val="tx1">
                    <a:lumMod val="65000"/>
                    <a:lumOff val="35000"/>
                  </a:schemeClr>
                </a:solidFill>
              </a:rPr>
              <a:t>1991: </a:t>
            </a:r>
            <a:r>
              <a:rPr lang="en-US" b="1" dirty="0" smtClean="0">
                <a:solidFill>
                  <a:schemeClr val="accent2">
                    <a:lumMod val="75000"/>
                  </a:schemeClr>
                </a:solidFill>
              </a:rPr>
              <a:t>Python</a:t>
            </a:r>
            <a:r>
              <a:rPr lang="en-US" b="1" dirty="0" smtClean="0">
                <a:solidFill>
                  <a:schemeClr val="tx1">
                    <a:lumMod val="65000"/>
                    <a:lumOff val="35000"/>
                  </a:schemeClr>
                </a:solidFill>
              </a:rPr>
              <a:t> </a:t>
            </a:r>
            <a:r>
              <a:rPr lang="en-US" dirty="0" smtClean="0">
                <a:solidFill>
                  <a:schemeClr val="tx1">
                    <a:lumMod val="65000"/>
                    <a:lumOff val="35000"/>
                  </a:schemeClr>
                </a:solidFill>
              </a:rPr>
              <a:t>named </a:t>
            </a:r>
            <a:r>
              <a:rPr lang="en-US" dirty="0">
                <a:solidFill>
                  <a:schemeClr val="tx1">
                    <a:lumMod val="65000"/>
                    <a:lumOff val="35000"/>
                  </a:schemeClr>
                </a:solidFill>
              </a:rPr>
              <a:t>after the British comedy troupe ‘Monty Python’, Python was developed by Guido Van Rossum. It is a general-purpose, high-level programming </a:t>
            </a:r>
            <a:r>
              <a:rPr lang="en-US" dirty="0" smtClean="0">
                <a:solidFill>
                  <a:schemeClr val="tx1">
                    <a:lumMod val="65000"/>
                    <a:lumOff val="35000"/>
                  </a:schemeClr>
                </a:solidFill>
              </a:rPr>
              <a:t>language.</a:t>
            </a:r>
          </a:p>
          <a:p>
            <a:pPr marL="285750" indent="-285750" algn="just">
              <a:lnSpc>
                <a:spcPts val="2160"/>
              </a:lnSpc>
              <a:spcAft>
                <a:spcPts val="600"/>
              </a:spcAft>
              <a:buFont typeface="Wingdings" panose="05000000000000000000" pitchFamily="2" charset="2"/>
              <a:buChar char="q"/>
            </a:pPr>
            <a:r>
              <a:rPr lang="en-US" b="1" dirty="0" smtClean="0">
                <a:solidFill>
                  <a:schemeClr val="tx1">
                    <a:lumMod val="65000"/>
                    <a:lumOff val="35000"/>
                  </a:schemeClr>
                </a:solidFill>
              </a:rPr>
              <a:t>1991</a:t>
            </a:r>
            <a:r>
              <a:rPr lang="en-US" b="1" dirty="0">
                <a:solidFill>
                  <a:schemeClr val="tx1">
                    <a:lumMod val="65000"/>
                    <a:lumOff val="35000"/>
                  </a:schemeClr>
                </a:solidFill>
              </a:rPr>
              <a:t>: </a:t>
            </a:r>
            <a:r>
              <a:rPr lang="en-US" b="1" dirty="0">
                <a:solidFill>
                  <a:schemeClr val="accent2">
                    <a:lumMod val="75000"/>
                  </a:schemeClr>
                </a:solidFill>
              </a:rPr>
              <a:t>Visual</a:t>
            </a:r>
            <a:r>
              <a:rPr lang="en-US" b="1" dirty="0">
                <a:solidFill>
                  <a:schemeClr val="tx1">
                    <a:lumMod val="65000"/>
                    <a:lumOff val="35000"/>
                  </a:schemeClr>
                </a:solidFill>
              </a:rPr>
              <a:t> </a:t>
            </a:r>
            <a:r>
              <a:rPr lang="en-US" b="1" dirty="0" smtClean="0">
                <a:solidFill>
                  <a:schemeClr val="accent2">
                    <a:lumMod val="75000"/>
                  </a:schemeClr>
                </a:solidFill>
              </a:rPr>
              <a:t>Basic</a:t>
            </a:r>
            <a:r>
              <a:rPr lang="en-US" b="1" dirty="0" smtClean="0">
                <a:solidFill>
                  <a:schemeClr val="tx1">
                    <a:lumMod val="65000"/>
                    <a:lumOff val="35000"/>
                  </a:schemeClr>
                </a:solidFill>
              </a:rPr>
              <a:t> </a:t>
            </a:r>
            <a:r>
              <a:rPr lang="en-US" dirty="0" smtClean="0">
                <a:solidFill>
                  <a:schemeClr val="tx1">
                    <a:lumMod val="65000"/>
                    <a:lumOff val="35000"/>
                  </a:schemeClr>
                </a:solidFill>
              </a:rPr>
              <a:t>developed </a:t>
            </a:r>
            <a:r>
              <a:rPr lang="en-US" dirty="0">
                <a:solidFill>
                  <a:schemeClr val="tx1">
                    <a:lumMod val="65000"/>
                    <a:lumOff val="35000"/>
                  </a:schemeClr>
                </a:solidFill>
              </a:rPr>
              <a:t>by Microsoft, Visual Basic allows programmers to utilize a drag-and-drop style of choosing and changing pre-selected chunks of code through a graphical user interface (GUI</a:t>
            </a:r>
            <a:r>
              <a:rPr lang="en-US" dirty="0" smtClean="0">
                <a:solidFill>
                  <a:schemeClr val="tx1">
                    <a:lumMod val="65000"/>
                    <a:lumOff val="35000"/>
                  </a:schemeClr>
                </a:solidFill>
              </a:rPr>
              <a:t>)</a:t>
            </a:r>
          </a:p>
          <a:p>
            <a:pPr marL="285750" indent="-285750" algn="just">
              <a:lnSpc>
                <a:spcPts val="2160"/>
              </a:lnSpc>
              <a:spcAft>
                <a:spcPts val="600"/>
              </a:spcAft>
              <a:buFont typeface="Wingdings" panose="05000000000000000000" pitchFamily="2" charset="2"/>
              <a:buChar char="q"/>
            </a:pPr>
            <a:r>
              <a:rPr lang="en-US" b="1" dirty="0">
                <a:solidFill>
                  <a:schemeClr val="tx1">
                    <a:lumMod val="65000"/>
                    <a:lumOff val="35000"/>
                  </a:schemeClr>
                </a:solidFill>
              </a:rPr>
              <a:t>1993: </a:t>
            </a:r>
            <a:r>
              <a:rPr lang="en-US" b="1" dirty="0" smtClean="0">
                <a:solidFill>
                  <a:schemeClr val="accent2">
                    <a:lumMod val="75000"/>
                  </a:schemeClr>
                </a:solidFill>
              </a:rPr>
              <a:t>Ruby</a:t>
            </a:r>
            <a:r>
              <a:rPr lang="en-US" b="1" dirty="0" smtClean="0">
                <a:solidFill>
                  <a:schemeClr val="tx1">
                    <a:lumMod val="65000"/>
                    <a:lumOff val="35000"/>
                  </a:schemeClr>
                </a:solidFill>
              </a:rPr>
              <a:t> </a:t>
            </a:r>
            <a:r>
              <a:rPr lang="en-US" dirty="0" smtClean="0">
                <a:solidFill>
                  <a:schemeClr val="tx1">
                    <a:lumMod val="65000"/>
                    <a:lumOff val="35000"/>
                  </a:schemeClr>
                </a:solidFill>
              </a:rPr>
              <a:t>created </a:t>
            </a:r>
            <a:r>
              <a:rPr lang="en-US" dirty="0">
                <a:solidFill>
                  <a:schemeClr val="tx1">
                    <a:lumMod val="65000"/>
                    <a:lumOff val="35000"/>
                  </a:schemeClr>
                </a:solidFill>
              </a:rPr>
              <a:t>by Yukihiro Matsumoto, Ruby is an interpreted high-level programming language. A teaching language which was influenced by Perl, Ada, Lisp, and </a:t>
            </a:r>
            <a:r>
              <a:rPr lang="en-US" dirty="0" smtClean="0">
                <a:solidFill>
                  <a:schemeClr val="tx1">
                    <a:lumMod val="65000"/>
                    <a:lumOff val="35000"/>
                  </a:schemeClr>
                </a:solidFill>
              </a:rPr>
              <a:t>Smalltalk.</a:t>
            </a:r>
          </a:p>
        </p:txBody>
      </p:sp>
      <p:sp>
        <p:nvSpPr>
          <p:cNvPr id="7" name="TextBox 6"/>
          <p:cNvSpPr txBox="1"/>
          <p:nvPr/>
        </p:nvSpPr>
        <p:spPr>
          <a:xfrm rot="16200000">
            <a:off x="-1615848" y="3204003"/>
            <a:ext cx="4188025" cy="523220"/>
          </a:xfrm>
          <a:prstGeom prst="rect">
            <a:avLst/>
          </a:prstGeom>
          <a:noFill/>
        </p:spPr>
        <p:txBody>
          <a:bodyPr wrap="square" rtlCol="0">
            <a:spAutoFit/>
          </a:bodyPr>
          <a:lstStyle/>
          <a:p>
            <a:pPr algn="ctr"/>
            <a:r>
              <a:rPr lang="en-US" sz="2800" b="1" dirty="0" smtClean="0">
                <a:solidFill>
                  <a:schemeClr val="bg2">
                    <a:lumMod val="75000"/>
                  </a:schemeClr>
                </a:solidFill>
              </a:rPr>
              <a:t>Game Changer</a:t>
            </a:r>
            <a:endParaRPr lang="en-US" sz="2800" b="1" dirty="0">
              <a:solidFill>
                <a:schemeClr val="bg2">
                  <a:lumMod val="75000"/>
                </a:schemeClr>
              </a:solidFill>
            </a:endParaRPr>
          </a:p>
        </p:txBody>
      </p:sp>
    </p:spTree>
    <p:extLst>
      <p:ext uri="{BB962C8B-B14F-4D97-AF65-F5344CB8AC3E}">
        <p14:creationId xmlns:p14="http://schemas.microsoft.com/office/powerpoint/2010/main" val="214685314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72179" y="381000"/>
            <a:ext cx="3921586" cy="369332"/>
          </a:xfrm>
          <a:prstGeom prst="rect">
            <a:avLst/>
          </a:prstGeom>
        </p:spPr>
        <p:txBody>
          <a:bodyPr wrap="none">
            <a:spAutoFit/>
          </a:bodyPr>
          <a:lstStyle/>
          <a:p>
            <a:r>
              <a:rPr lang="en-US" b="1" dirty="0">
                <a:solidFill>
                  <a:schemeClr val="accent2">
                    <a:lumMod val="75000"/>
                  </a:schemeClr>
                </a:solidFill>
              </a:rPr>
              <a:t>History of programming languages</a:t>
            </a:r>
          </a:p>
        </p:txBody>
      </p:sp>
      <p:cxnSp>
        <p:nvCxnSpPr>
          <p:cNvPr id="6" name="Straight Connector 5"/>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3" name="Rectangle 2"/>
          <p:cNvSpPr/>
          <p:nvPr/>
        </p:nvSpPr>
        <p:spPr>
          <a:xfrm>
            <a:off x="1143000" y="838200"/>
            <a:ext cx="7543800" cy="2734082"/>
          </a:xfrm>
          <a:prstGeom prst="rect">
            <a:avLst/>
          </a:prstGeom>
        </p:spPr>
        <p:txBody>
          <a:bodyPr wrap="square">
            <a:spAutoFit/>
          </a:bodyPr>
          <a:lstStyle/>
          <a:p>
            <a:pPr marL="285750" indent="-285750" algn="just">
              <a:lnSpc>
                <a:spcPts val="2160"/>
              </a:lnSpc>
              <a:spcAft>
                <a:spcPts val="600"/>
              </a:spcAft>
              <a:buFont typeface="Wingdings" panose="05000000000000000000" pitchFamily="2" charset="2"/>
              <a:buChar char="q"/>
            </a:pPr>
            <a:r>
              <a:rPr lang="en-US" b="1" dirty="0" smtClean="0">
                <a:solidFill>
                  <a:schemeClr val="tx1">
                    <a:lumMod val="65000"/>
                    <a:lumOff val="35000"/>
                  </a:schemeClr>
                </a:solidFill>
              </a:rPr>
              <a:t>1995</a:t>
            </a:r>
            <a:r>
              <a:rPr lang="en-US" b="1" dirty="0">
                <a:solidFill>
                  <a:schemeClr val="tx1">
                    <a:lumMod val="65000"/>
                    <a:lumOff val="35000"/>
                  </a:schemeClr>
                </a:solidFill>
              </a:rPr>
              <a:t>: </a:t>
            </a:r>
            <a:r>
              <a:rPr lang="en-US" b="1" dirty="0" smtClean="0">
                <a:solidFill>
                  <a:schemeClr val="accent2">
                    <a:lumMod val="75000"/>
                  </a:schemeClr>
                </a:solidFill>
              </a:rPr>
              <a:t>Java</a:t>
            </a:r>
            <a:r>
              <a:rPr lang="en-US" b="1" dirty="0" smtClean="0">
                <a:solidFill>
                  <a:schemeClr val="tx1">
                    <a:lumMod val="65000"/>
                    <a:lumOff val="35000"/>
                  </a:schemeClr>
                </a:solidFill>
              </a:rPr>
              <a:t> </a:t>
            </a:r>
            <a:r>
              <a:rPr lang="en-US" dirty="0" smtClean="0">
                <a:solidFill>
                  <a:schemeClr val="tx1">
                    <a:lumMod val="65000"/>
                    <a:lumOff val="35000"/>
                  </a:schemeClr>
                </a:solidFill>
              </a:rPr>
              <a:t>is </a:t>
            </a:r>
            <a:r>
              <a:rPr lang="en-US" dirty="0">
                <a:solidFill>
                  <a:schemeClr val="tx1">
                    <a:lumMod val="65000"/>
                    <a:lumOff val="35000"/>
                  </a:schemeClr>
                </a:solidFill>
              </a:rPr>
              <a:t>a general-purpose, high-level language created by James Gosling for an interactive TV project. It has cross-platform </a:t>
            </a:r>
            <a:r>
              <a:rPr lang="en-US" dirty="0" smtClean="0">
                <a:solidFill>
                  <a:schemeClr val="tx1">
                    <a:lumMod val="65000"/>
                    <a:lumOff val="35000"/>
                  </a:schemeClr>
                </a:solidFill>
              </a:rPr>
              <a:t>functionality.</a:t>
            </a:r>
          </a:p>
          <a:p>
            <a:pPr algn="just">
              <a:lnSpc>
                <a:spcPts val="2160"/>
              </a:lnSpc>
              <a:spcAft>
                <a:spcPts val="600"/>
              </a:spcAft>
            </a:pPr>
            <a:r>
              <a:rPr lang="en-US" dirty="0">
                <a:solidFill>
                  <a:schemeClr val="tx1">
                    <a:lumMod val="65000"/>
                    <a:lumOff val="35000"/>
                  </a:schemeClr>
                </a:solidFill>
              </a:rPr>
              <a:t>Originally called Oak</a:t>
            </a:r>
          </a:p>
          <a:p>
            <a:pPr algn="just">
              <a:lnSpc>
                <a:spcPts val="2160"/>
              </a:lnSpc>
              <a:spcAft>
                <a:spcPts val="600"/>
              </a:spcAft>
            </a:pPr>
            <a:r>
              <a:rPr lang="en-US" dirty="0">
                <a:solidFill>
                  <a:schemeClr val="tx1">
                    <a:lumMod val="65000"/>
                    <a:lumOff val="35000"/>
                  </a:schemeClr>
                </a:solidFill>
              </a:rPr>
              <a:t>Interface, Single Inheritance, Exception handling, built-in threading model, references &amp; automatic garbage </a:t>
            </a:r>
            <a:r>
              <a:rPr lang="en-US" dirty="0" smtClean="0">
                <a:solidFill>
                  <a:schemeClr val="tx1">
                    <a:lumMod val="65000"/>
                    <a:lumOff val="35000"/>
                  </a:schemeClr>
                </a:solidFill>
              </a:rPr>
              <a:t>collection</a:t>
            </a:r>
            <a:endParaRPr lang="en-US" dirty="0">
              <a:solidFill>
                <a:schemeClr val="tx1">
                  <a:lumMod val="65000"/>
                  <a:lumOff val="35000"/>
                </a:schemeClr>
              </a:solidFill>
            </a:endParaRPr>
          </a:p>
          <a:p>
            <a:pPr algn="just">
              <a:lnSpc>
                <a:spcPts val="2160"/>
              </a:lnSpc>
              <a:spcAft>
                <a:spcPts val="600"/>
              </a:spcAft>
            </a:pPr>
            <a:r>
              <a:rPr lang="en-US" dirty="0">
                <a:solidFill>
                  <a:schemeClr val="tx1">
                    <a:lumMod val="65000"/>
                    <a:lumOff val="35000"/>
                  </a:schemeClr>
                </a:solidFill>
              </a:rPr>
              <a:t>no multiple inheritance, no operator overloading</a:t>
            </a:r>
          </a:p>
          <a:p>
            <a:pPr algn="just">
              <a:lnSpc>
                <a:spcPts val="2160"/>
              </a:lnSpc>
              <a:spcAft>
                <a:spcPts val="600"/>
              </a:spcAft>
            </a:pPr>
            <a:r>
              <a:rPr lang="en-US" b="1" dirty="0">
                <a:solidFill>
                  <a:schemeClr val="tx1">
                    <a:lumMod val="65000"/>
                    <a:lumOff val="35000"/>
                  </a:schemeClr>
                </a:solidFill>
              </a:rPr>
              <a:t>Java=C++ + </a:t>
            </a:r>
            <a:r>
              <a:rPr lang="en-US" b="1" dirty="0" smtClean="0">
                <a:solidFill>
                  <a:schemeClr val="tx1">
                    <a:lumMod val="65000"/>
                    <a:lumOff val="35000"/>
                  </a:schemeClr>
                </a:solidFill>
              </a:rPr>
              <a:t>Modula-3</a:t>
            </a:r>
          </a:p>
          <a:p>
            <a:pPr algn="just">
              <a:lnSpc>
                <a:spcPts val="2160"/>
              </a:lnSpc>
              <a:spcAft>
                <a:spcPts val="600"/>
              </a:spcAft>
            </a:pPr>
            <a:r>
              <a:rPr lang="en-US" dirty="0" smtClean="0">
                <a:solidFill>
                  <a:schemeClr val="tx1">
                    <a:lumMod val="65000"/>
                    <a:lumOff val="35000"/>
                  </a:schemeClr>
                </a:solidFill>
              </a:rPr>
              <a:t>JSP(Java Server Page) </a:t>
            </a:r>
            <a:r>
              <a:rPr lang="en-US" dirty="0">
                <a:solidFill>
                  <a:schemeClr val="tx1">
                    <a:lumMod val="65000"/>
                    <a:lumOff val="35000"/>
                  </a:schemeClr>
                </a:solidFill>
              </a:rPr>
              <a:t>is used for web development in Java language.</a:t>
            </a:r>
          </a:p>
        </p:txBody>
      </p:sp>
      <p:sp>
        <p:nvSpPr>
          <p:cNvPr id="7" name="TextBox 6"/>
          <p:cNvSpPr txBox="1"/>
          <p:nvPr/>
        </p:nvSpPr>
        <p:spPr>
          <a:xfrm rot="16200000">
            <a:off x="-1615848" y="3204003"/>
            <a:ext cx="4188025" cy="523220"/>
          </a:xfrm>
          <a:prstGeom prst="rect">
            <a:avLst/>
          </a:prstGeom>
          <a:noFill/>
        </p:spPr>
        <p:txBody>
          <a:bodyPr wrap="square" rtlCol="0">
            <a:spAutoFit/>
          </a:bodyPr>
          <a:lstStyle/>
          <a:p>
            <a:pPr algn="ctr"/>
            <a:r>
              <a:rPr lang="en-US" sz="2800" b="1" dirty="0" smtClean="0">
                <a:solidFill>
                  <a:schemeClr val="bg2">
                    <a:lumMod val="75000"/>
                  </a:schemeClr>
                </a:solidFill>
              </a:rPr>
              <a:t>Game Changer</a:t>
            </a:r>
            <a:endParaRPr lang="en-US" sz="2800" b="1" dirty="0">
              <a:solidFill>
                <a:schemeClr val="bg2">
                  <a:lumMod val="75000"/>
                </a:schemeClr>
              </a:solidFill>
            </a:endParaRPr>
          </a:p>
        </p:txBody>
      </p:sp>
      <p:pic>
        <p:nvPicPr>
          <p:cNvPr id="8" name="Picture 2" descr="Java is one of the best programming languages to learn i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4762" y="3606918"/>
            <a:ext cx="2200275" cy="11906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223141" y="5334000"/>
            <a:ext cx="1600200" cy="1200329"/>
          </a:xfrm>
          <a:prstGeom prst="rect">
            <a:avLst/>
          </a:prstGeom>
        </p:spPr>
        <p:txBody>
          <a:bodyPr wrap="square">
            <a:spAutoFit/>
          </a:bodyPr>
          <a:lstStyle/>
          <a:p>
            <a:r>
              <a:rPr lang="en-US" b="1" dirty="0">
                <a:solidFill>
                  <a:schemeClr val="accent2">
                    <a:lumMod val="75000"/>
                  </a:schemeClr>
                </a:solidFill>
              </a:rPr>
              <a:t>Framework :</a:t>
            </a:r>
          </a:p>
          <a:p>
            <a:pPr marL="285750" indent="-285750">
              <a:buFont typeface="Wingdings" panose="05000000000000000000" pitchFamily="2" charset="2"/>
              <a:buChar char="q"/>
            </a:pPr>
            <a:r>
              <a:rPr lang="en-US" dirty="0">
                <a:solidFill>
                  <a:schemeClr val="tx1">
                    <a:lumMod val="65000"/>
                    <a:lumOff val="35000"/>
                  </a:schemeClr>
                </a:solidFill>
              </a:rPr>
              <a:t>Spring</a:t>
            </a:r>
          </a:p>
          <a:p>
            <a:pPr marL="285750" indent="-285750">
              <a:buFont typeface="Wingdings" panose="05000000000000000000" pitchFamily="2" charset="2"/>
              <a:buChar char="q"/>
            </a:pPr>
            <a:r>
              <a:rPr lang="en-US" dirty="0">
                <a:solidFill>
                  <a:schemeClr val="tx1">
                    <a:lumMod val="65000"/>
                    <a:lumOff val="35000"/>
                  </a:schemeClr>
                </a:solidFill>
              </a:rPr>
              <a:t>Hibernate</a:t>
            </a:r>
          </a:p>
          <a:p>
            <a:pPr marL="285750" indent="-285750">
              <a:buFont typeface="Wingdings" panose="05000000000000000000" pitchFamily="2" charset="2"/>
              <a:buChar char="q"/>
            </a:pPr>
            <a:r>
              <a:rPr lang="en-US" dirty="0">
                <a:solidFill>
                  <a:schemeClr val="tx1">
                    <a:lumMod val="65000"/>
                    <a:lumOff val="35000"/>
                  </a:schemeClr>
                </a:solidFill>
              </a:rPr>
              <a:t>Strut</a:t>
            </a:r>
          </a:p>
        </p:txBody>
      </p:sp>
      <p:sp>
        <p:nvSpPr>
          <p:cNvPr id="10" name="Rectangle 9"/>
          <p:cNvSpPr/>
          <p:nvPr/>
        </p:nvSpPr>
        <p:spPr>
          <a:xfrm>
            <a:off x="3581400" y="5334000"/>
            <a:ext cx="3657600" cy="1200329"/>
          </a:xfrm>
          <a:prstGeom prst="rect">
            <a:avLst/>
          </a:prstGeom>
        </p:spPr>
        <p:txBody>
          <a:bodyPr wrap="square">
            <a:spAutoFit/>
          </a:bodyPr>
          <a:lstStyle/>
          <a:p>
            <a:r>
              <a:rPr lang="fr-FR" b="1" dirty="0">
                <a:solidFill>
                  <a:schemeClr val="accent2">
                    <a:lumMod val="75000"/>
                  </a:schemeClr>
                </a:solidFill>
              </a:rPr>
              <a:t>Application:</a:t>
            </a:r>
          </a:p>
          <a:p>
            <a:pPr marL="285750" indent="-285750">
              <a:buFont typeface="Wingdings" panose="05000000000000000000" pitchFamily="2" charset="2"/>
              <a:buChar char="q"/>
            </a:pPr>
            <a:r>
              <a:rPr lang="fr-FR" dirty="0" smtClean="0">
                <a:solidFill>
                  <a:schemeClr val="tx1">
                    <a:lumMod val="65000"/>
                    <a:lumOff val="35000"/>
                  </a:schemeClr>
                </a:solidFill>
              </a:rPr>
              <a:t>Web, Mobile and Desktop</a:t>
            </a:r>
            <a:endParaRPr lang="fr-FR" dirty="0">
              <a:solidFill>
                <a:schemeClr val="tx1">
                  <a:lumMod val="65000"/>
                  <a:lumOff val="35000"/>
                </a:schemeClr>
              </a:solidFill>
            </a:endParaRPr>
          </a:p>
          <a:p>
            <a:pPr marL="285750" indent="-285750">
              <a:buFont typeface="Wingdings" panose="05000000000000000000" pitchFamily="2" charset="2"/>
              <a:buChar char="q"/>
            </a:pPr>
            <a:r>
              <a:rPr lang="fr-FR" dirty="0">
                <a:solidFill>
                  <a:schemeClr val="tx1">
                    <a:lumMod val="65000"/>
                    <a:lumOff val="35000"/>
                  </a:schemeClr>
                </a:solidFill>
              </a:rPr>
              <a:t>Enterprise</a:t>
            </a:r>
          </a:p>
          <a:p>
            <a:pPr marL="285750" indent="-285750">
              <a:buFont typeface="Wingdings" panose="05000000000000000000" pitchFamily="2" charset="2"/>
              <a:buChar char="q"/>
            </a:pPr>
            <a:r>
              <a:rPr lang="fr-FR" dirty="0">
                <a:solidFill>
                  <a:schemeClr val="tx1">
                    <a:lumMod val="65000"/>
                    <a:lumOff val="35000"/>
                  </a:schemeClr>
                </a:solidFill>
              </a:rPr>
              <a:t>Financial</a:t>
            </a:r>
          </a:p>
        </p:txBody>
      </p:sp>
    </p:spTree>
    <p:extLst>
      <p:ext uri="{BB962C8B-B14F-4D97-AF65-F5344CB8AC3E}">
        <p14:creationId xmlns:p14="http://schemas.microsoft.com/office/powerpoint/2010/main" val="11229173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72179" y="381000"/>
            <a:ext cx="3921586" cy="369332"/>
          </a:xfrm>
          <a:prstGeom prst="rect">
            <a:avLst/>
          </a:prstGeom>
        </p:spPr>
        <p:txBody>
          <a:bodyPr wrap="none">
            <a:spAutoFit/>
          </a:bodyPr>
          <a:lstStyle/>
          <a:p>
            <a:r>
              <a:rPr lang="en-US" b="1" dirty="0">
                <a:solidFill>
                  <a:schemeClr val="accent2">
                    <a:lumMod val="75000"/>
                  </a:schemeClr>
                </a:solidFill>
              </a:rPr>
              <a:t>History of programming languages</a:t>
            </a:r>
          </a:p>
        </p:txBody>
      </p:sp>
      <p:cxnSp>
        <p:nvCxnSpPr>
          <p:cNvPr id="6" name="Straight Connector 5"/>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Rectangle 1"/>
          <p:cNvSpPr/>
          <p:nvPr/>
        </p:nvSpPr>
        <p:spPr>
          <a:xfrm>
            <a:off x="1197245" y="914400"/>
            <a:ext cx="7543800" cy="5427127"/>
          </a:xfrm>
          <a:prstGeom prst="rect">
            <a:avLst/>
          </a:prstGeom>
        </p:spPr>
        <p:txBody>
          <a:bodyPr wrap="square">
            <a:spAutoFit/>
          </a:bodyPr>
          <a:lstStyle/>
          <a:p>
            <a:pPr marL="285750" indent="-285750" algn="just">
              <a:lnSpc>
                <a:spcPts val="2160"/>
              </a:lnSpc>
              <a:spcAft>
                <a:spcPts val="600"/>
              </a:spcAft>
              <a:buFont typeface="Wingdings" panose="05000000000000000000" pitchFamily="2" charset="2"/>
              <a:buChar char="q"/>
            </a:pPr>
            <a:r>
              <a:rPr lang="en-US" b="1" dirty="0">
                <a:solidFill>
                  <a:schemeClr val="tx1">
                    <a:lumMod val="65000"/>
                    <a:lumOff val="35000"/>
                  </a:schemeClr>
                </a:solidFill>
              </a:rPr>
              <a:t>1995: </a:t>
            </a:r>
            <a:r>
              <a:rPr lang="en-US" b="1" dirty="0" smtClean="0">
                <a:solidFill>
                  <a:schemeClr val="accent2">
                    <a:lumMod val="75000"/>
                  </a:schemeClr>
                </a:solidFill>
              </a:rPr>
              <a:t>PHP</a:t>
            </a:r>
            <a:r>
              <a:rPr lang="en-US" b="1" dirty="0" smtClean="0">
                <a:solidFill>
                  <a:schemeClr val="tx1">
                    <a:lumMod val="65000"/>
                    <a:lumOff val="35000"/>
                  </a:schemeClr>
                </a:solidFill>
              </a:rPr>
              <a:t>, </a:t>
            </a:r>
            <a:r>
              <a:rPr lang="en-US" dirty="0" smtClean="0">
                <a:solidFill>
                  <a:schemeClr val="tx1">
                    <a:lumMod val="65000"/>
                    <a:lumOff val="35000"/>
                  </a:schemeClr>
                </a:solidFill>
              </a:rPr>
              <a:t>Formerly </a:t>
            </a:r>
            <a:r>
              <a:rPr lang="en-US" dirty="0">
                <a:solidFill>
                  <a:schemeClr val="tx1">
                    <a:lumMod val="65000"/>
                    <a:lumOff val="35000"/>
                  </a:schemeClr>
                </a:solidFill>
              </a:rPr>
              <a:t>known as ‘Personal Home Page’ which now stands for ‘Hypertext Preprocessor’, PHP was developed by </a:t>
            </a:r>
            <a:r>
              <a:rPr lang="en-US" dirty="0" err="1">
                <a:solidFill>
                  <a:schemeClr val="tx1">
                    <a:lumMod val="65000"/>
                    <a:lumOff val="35000"/>
                  </a:schemeClr>
                </a:solidFill>
              </a:rPr>
              <a:t>Rasmus</a:t>
            </a:r>
            <a:r>
              <a:rPr lang="en-US" dirty="0">
                <a:solidFill>
                  <a:schemeClr val="tx1">
                    <a:lumMod val="65000"/>
                    <a:lumOff val="35000"/>
                  </a:schemeClr>
                </a:solidFill>
              </a:rPr>
              <a:t> </a:t>
            </a:r>
            <a:r>
              <a:rPr lang="en-US" dirty="0" err="1">
                <a:solidFill>
                  <a:schemeClr val="tx1">
                    <a:lumMod val="65000"/>
                    <a:lumOff val="35000"/>
                  </a:schemeClr>
                </a:solidFill>
              </a:rPr>
              <a:t>Lerdorf</a:t>
            </a:r>
            <a:r>
              <a:rPr lang="en-US" dirty="0">
                <a:solidFill>
                  <a:schemeClr val="tx1">
                    <a:lumMod val="65000"/>
                    <a:lumOff val="35000"/>
                  </a:schemeClr>
                </a:solidFill>
              </a:rPr>
              <a:t>. Its primary uses include building and maintaining dynamic web pages, as well as server-side development. </a:t>
            </a:r>
            <a:endParaRPr lang="en-US" dirty="0" smtClean="0">
              <a:solidFill>
                <a:schemeClr val="tx1">
                  <a:lumMod val="65000"/>
                  <a:lumOff val="35000"/>
                </a:schemeClr>
              </a:solidFill>
            </a:endParaRPr>
          </a:p>
          <a:p>
            <a:pPr marL="285750" indent="-285750" algn="just">
              <a:lnSpc>
                <a:spcPts val="2160"/>
              </a:lnSpc>
              <a:spcAft>
                <a:spcPts val="600"/>
              </a:spcAft>
              <a:buFont typeface="Wingdings" panose="05000000000000000000" pitchFamily="2" charset="2"/>
              <a:buChar char="q"/>
            </a:pPr>
            <a:r>
              <a:rPr lang="en-US" b="1" dirty="0">
                <a:solidFill>
                  <a:schemeClr val="tx1">
                    <a:lumMod val="65000"/>
                    <a:lumOff val="35000"/>
                  </a:schemeClr>
                </a:solidFill>
              </a:rPr>
              <a:t>1995: </a:t>
            </a:r>
            <a:r>
              <a:rPr lang="en-US" b="1" dirty="0" smtClean="0">
                <a:solidFill>
                  <a:schemeClr val="accent2">
                    <a:lumMod val="75000"/>
                  </a:schemeClr>
                </a:solidFill>
              </a:rPr>
              <a:t>JavaScript</a:t>
            </a:r>
            <a:r>
              <a:rPr lang="en-US" b="1" dirty="0" smtClean="0">
                <a:solidFill>
                  <a:schemeClr val="tx1">
                    <a:lumMod val="65000"/>
                    <a:lumOff val="35000"/>
                  </a:schemeClr>
                </a:solidFill>
              </a:rPr>
              <a:t>, </a:t>
            </a:r>
            <a:r>
              <a:rPr lang="en-US" dirty="0" smtClean="0">
                <a:solidFill>
                  <a:schemeClr val="tx1">
                    <a:lumMod val="65000"/>
                    <a:lumOff val="35000"/>
                  </a:schemeClr>
                </a:solidFill>
              </a:rPr>
              <a:t>was </a:t>
            </a:r>
            <a:r>
              <a:rPr lang="en-US" dirty="0">
                <a:solidFill>
                  <a:schemeClr val="tx1">
                    <a:lumMod val="65000"/>
                    <a:lumOff val="35000"/>
                  </a:schemeClr>
                </a:solidFill>
              </a:rPr>
              <a:t>created by Brendan </a:t>
            </a:r>
            <a:r>
              <a:rPr lang="en-US" dirty="0" err="1" smtClean="0">
                <a:solidFill>
                  <a:schemeClr val="tx1">
                    <a:lumMod val="65000"/>
                    <a:lumOff val="35000"/>
                  </a:schemeClr>
                </a:solidFill>
              </a:rPr>
              <a:t>Eich</a:t>
            </a:r>
            <a:r>
              <a:rPr lang="en-US" dirty="0" smtClean="0">
                <a:solidFill>
                  <a:schemeClr val="tx1">
                    <a:lumMod val="65000"/>
                    <a:lumOff val="35000"/>
                  </a:schemeClr>
                </a:solidFill>
              </a:rPr>
              <a:t>.</a:t>
            </a:r>
          </a:p>
          <a:p>
            <a:pPr marL="285750" indent="-285750" algn="just">
              <a:lnSpc>
                <a:spcPts val="2160"/>
              </a:lnSpc>
              <a:spcAft>
                <a:spcPts val="600"/>
              </a:spcAft>
              <a:buFont typeface="Wingdings" panose="05000000000000000000" pitchFamily="2" charset="2"/>
              <a:buChar char="q"/>
            </a:pPr>
            <a:r>
              <a:rPr lang="en-US" b="1" dirty="0" smtClean="0">
                <a:solidFill>
                  <a:schemeClr val="tx1">
                    <a:lumMod val="65000"/>
                    <a:lumOff val="35000"/>
                  </a:schemeClr>
                </a:solidFill>
              </a:rPr>
              <a:t>2001: </a:t>
            </a:r>
            <a:r>
              <a:rPr lang="en-US" b="1" dirty="0" smtClean="0">
                <a:solidFill>
                  <a:schemeClr val="accent2">
                    <a:lumMod val="75000"/>
                  </a:schemeClr>
                </a:solidFill>
              </a:rPr>
              <a:t>C# </a:t>
            </a:r>
            <a:r>
              <a:rPr lang="en-US" dirty="0" smtClean="0">
                <a:solidFill>
                  <a:schemeClr val="tx1">
                    <a:lumMod val="65000"/>
                    <a:lumOff val="35000"/>
                  </a:schemeClr>
                </a:solidFill>
              </a:rPr>
              <a:t>developed </a:t>
            </a:r>
            <a:r>
              <a:rPr lang="en-US" dirty="0">
                <a:solidFill>
                  <a:schemeClr val="tx1">
                    <a:lumMod val="65000"/>
                    <a:lumOff val="35000"/>
                  </a:schemeClr>
                </a:solidFill>
              </a:rPr>
              <a:t>at Microsoft with the hope of combining the computing ability of C++ with the simplicity of Visual </a:t>
            </a:r>
            <a:r>
              <a:rPr lang="en-US" dirty="0" smtClean="0">
                <a:solidFill>
                  <a:schemeClr val="tx1">
                    <a:lumMod val="65000"/>
                    <a:lumOff val="35000"/>
                  </a:schemeClr>
                </a:solidFill>
              </a:rPr>
              <a:t>Basic.</a:t>
            </a:r>
          </a:p>
          <a:p>
            <a:pPr marL="285750" indent="-285750" algn="just">
              <a:lnSpc>
                <a:spcPts val="2160"/>
              </a:lnSpc>
              <a:spcAft>
                <a:spcPts val="600"/>
              </a:spcAft>
              <a:buFont typeface="Wingdings" panose="05000000000000000000" pitchFamily="2" charset="2"/>
              <a:buChar char="q"/>
            </a:pPr>
            <a:r>
              <a:rPr lang="en-US" b="1" dirty="0">
                <a:solidFill>
                  <a:schemeClr val="tx1">
                    <a:lumMod val="65000"/>
                    <a:lumOff val="35000"/>
                  </a:schemeClr>
                </a:solidFill>
              </a:rPr>
              <a:t>2003: </a:t>
            </a:r>
            <a:r>
              <a:rPr lang="en-US" b="1" dirty="0" smtClean="0">
                <a:solidFill>
                  <a:schemeClr val="accent2">
                    <a:lumMod val="75000"/>
                  </a:schemeClr>
                </a:solidFill>
              </a:rPr>
              <a:t>Scala</a:t>
            </a:r>
            <a:r>
              <a:rPr lang="en-US" b="1" dirty="0" smtClean="0">
                <a:solidFill>
                  <a:schemeClr val="tx1">
                    <a:lumMod val="65000"/>
                    <a:lumOff val="35000"/>
                  </a:schemeClr>
                </a:solidFill>
              </a:rPr>
              <a:t> </a:t>
            </a:r>
            <a:r>
              <a:rPr lang="en-US" dirty="0" smtClean="0">
                <a:solidFill>
                  <a:schemeClr val="tx1">
                    <a:lumMod val="65000"/>
                    <a:lumOff val="35000"/>
                  </a:schemeClr>
                </a:solidFill>
              </a:rPr>
              <a:t>developed </a:t>
            </a:r>
            <a:r>
              <a:rPr lang="en-US" dirty="0">
                <a:solidFill>
                  <a:schemeClr val="tx1">
                    <a:lumMod val="65000"/>
                    <a:lumOff val="35000"/>
                  </a:schemeClr>
                </a:solidFill>
              </a:rPr>
              <a:t>by Martin </a:t>
            </a:r>
            <a:r>
              <a:rPr lang="en-US" dirty="0" err="1">
                <a:solidFill>
                  <a:schemeClr val="tx1">
                    <a:lumMod val="65000"/>
                    <a:lumOff val="35000"/>
                  </a:schemeClr>
                </a:solidFill>
              </a:rPr>
              <a:t>Odersky</a:t>
            </a:r>
            <a:r>
              <a:rPr lang="en-US" dirty="0">
                <a:solidFill>
                  <a:schemeClr val="tx1">
                    <a:lumMod val="65000"/>
                    <a:lumOff val="35000"/>
                  </a:schemeClr>
                </a:solidFill>
              </a:rPr>
              <a:t>, Scala which combines mathematical functional programming and organized object-oriented </a:t>
            </a:r>
            <a:r>
              <a:rPr lang="en-US" dirty="0" smtClean="0">
                <a:solidFill>
                  <a:schemeClr val="tx1">
                    <a:lumMod val="65000"/>
                    <a:lumOff val="35000"/>
                  </a:schemeClr>
                </a:solidFill>
              </a:rPr>
              <a:t>programming on Java Virtual Machine.</a:t>
            </a:r>
          </a:p>
          <a:p>
            <a:pPr marL="285750" indent="-285750" algn="just">
              <a:lnSpc>
                <a:spcPts val="2160"/>
              </a:lnSpc>
              <a:spcAft>
                <a:spcPts val="600"/>
              </a:spcAft>
              <a:buFont typeface="Wingdings" panose="05000000000000000000" pitchFamily="2" charset="2"/>
              <a:buChar char="q"/>
            </a:pPr>
            <a:r>
              <a:rPr lang="en-US" b="1" dirty="0">
                <a:solidFill>
                  <a:schemeClr val="tx1">
                    <a:lumMod val="65000"/>
                    <a:lumOff val="35000"/>
                  </a:schemeClr>
                </a:solidFill>
              </a:rPr>
              <a:t>2003: </a:t>
            </a:r>
            <a:r>
              <a:rPr lang="en-US" b="1" dirty="0" smtClean="0">
                <a:solidFill>
                  <a:schemeClr val="accent2">
                    <a:lumMod val="75000"/>
                  </a:schemeClr>
                </a:solidFill>
              </a:rPr>
              <a:t>Groovy</a:t>
            </a:r>
            <a:r>
              <a:rPr lang="en-US" b="1" dirty="0" smtClean="0">
                <a:solidFill>
                  <a:schemeClr val="tx1">
                    <a:lumMod val="65000"/>
                    <a:lumOff val="35000"/>
                  </a:schemeClr>
                </a:solidFill>
              </a:rPr>
              <a:t> </a:t>
            </a:r>
            <a:r>
              <a:rPr lang="en-US" dirty="0" smtClean="0">
                <a:solidFill>
                  <a:schemeClr val="tx1">
                    <a:lumMod val="65000"/>
                    <a:lumOff val="35000"/>
                  </a:schemeClr>
                </a:solidFill>
              </a:rPr>
              <a:t>derived </a:t>
            </a:r>
            <a:r>
              <a:rPr lang="en-US" dirty="0">
                <a:solidFill>
                  <a:schemeClr val="tx1">
                    <a:lumMod val="65000"/>
                    <a:lumOff val="35000"/>
                  </a:schemeClr>
                </a:solidFill>
              </a:rPr>
              <a:t>from Java, Groovy was developed by James Strachan and Bob </a:t>
            </a:r>
            <a:r>
              <a:rPr lang="en-US" dirty="0" err="1">
                <a:solidFill>
                  <a:schemeClr val="tx1">
                    <a:lumMod val="65000"/>
                    <a:lumOff val="35000"/>
                  </a:schemeClr>
                </a:solidFill>
              </a:rPr>
              <a:t>McWhirter</a:t>
            </a:r>
            <a:r>
              <a:rPr lang="en-US" dirty="0">
                <a:solidFill>
                  <a:schemeClr val="tx1">
                    <a:lumMod val="65000"/>
                    <a:lumOff val="35000"/>
                  </a:schemeClr>
                </a:solidFill>
              </a:rPr>
              <a:t>. The language improves productivity because of its succinct and easy to </a:t>
            </a:r>
            <a:r>
              <a:rPr lang="en-US" dirty="0" smtClean="0">
                <a:solidFill>
                  <a:schemeClr val="tx1">
                    <a:lumMod val="65000"/>
                    <a:lumOff val="35000"/>
                  </a:schemeClr>
                </a:solidFill>
              </a:rPr>
              <a:t>learn.</a:t>
            </a:r>
          </a:p>
          <a:p>
            <a:pPr marL="285750" indent="-285750" algn="just">
              <a:lnSpc>
                <a:spcPts val="2160"/>
              </a:lnSpc>
              <a:spcAft>
                <a:spcPts val="600"/>
              </a:spcAft>
              <a:buFont typeface="Wingdings" panose="05000000000000000000" pitchFamily="2" charset="2"/>
              <a:buChar char="q"/>
            </a:pPr>
            <a:r>
              <a:rPr lang="en-US" b="1" dirty="0">
                <a:solidFill>
                  <a:schemeClr val="tx1">
                    <a:lumMod val="65000"/>
                    <a:lumOff val="35000"/>
                  </a:schemeClr>
                </a:solidFill>
              </a:rPr>
              <a:t>2009: </a:t>
            </a:r>
            <a:r>
              <a:rPr lang="en-US" b="1" dirty="0" smtClean="0">
                <a:solidFill>
                  <a:schemeClr val="accent2">
                    <a:lumMod val="75000"/>
                  </a:schemeClr>
                </a:solidFill>
              </a:rPr>
              <a:t>Go</a:t>
            </a:r>
            <a:r>
              <a:rPr lang="en-US" b="1" dirty="0" smtClean="0">
                <a:solidFill>
                  <a:schemeClr val="tx1">
                    <a:lumMod val="65000"/>
                    <a:lumOff val="35000"/>
                  </a:schemeClr>
                </a:solidFill>
              </a:rPr>
              <a:t> </a:t>
            </a:r>
            <a:r>
              <a:rPr lang="en-US" dirty="0" smtClean="0">
                <a:solidFill>
                  <a:schemeClr val="tx1">
                    <a:lumMod val="65000"/>
                    <a:lumOff val="35000"/>
                  </a:schemeClr>
                </a:solidFill>
              </a:rPr>
              <a:t>developed by Google</a:t>
            </a:r>
          </a:p>
          <a:p>
            <a:pPr marL="285750" indent="-285750" algn="just">
              <a:lnSpc>
                <a:spcPts val="2160"/>
              </a:lnSpc>
              <a:spcAft>
                <a:spcPts val="600"/>
              </a:spcAft>
              <a:buFont typeface="Wingdings" panose="05000000000000000000" pitchFamily="2" charset="2"/>
              <a:buChar char="q"/>
            </a:pPr>
            <a:r>
              <a:rPr lang="en-US" b="1" dirty="0">
                <a:solidFill>
                  <a:schemeClr val="tx1">
                    <a:lumMod val="65000"/>
                    <a:lumOff val="35000"/>
                  </a:schemeClr>
                </a:solidFill>
              </a:rPr>
              <a:t>2014: </a:t>
            </a:r>
            <a:r>
              <a:rPr lang="en-US" b="1" dirty="0" smtClean="0">
                <a:solidFill>
                  <a:schemeClr val="accent2">
                    <a:lumMod val="75000"/>
                  </a:schemeClr>
                </a:solidFill>
              </a:rPr>
              <a:t>Swift</a:t>
            </a:r>
            <a:r>
              <a:rPr lang="en-US" b="1" dirty="0" smtClean="0">
                <a:solidFill>
                  <a:schemeClr val="tx1">
                    <a:lumMod val="65000"/>
                    <a:lumOff val="35000"/>
                  </a:schemeClr>
                </a:solidFill>
              </a:rPr>
              <a:t> </a:t>
            </a:r>
            <a:r>
              <a:rPr lang="en-US" dirty="0" smtClean="0">
                <a:solidFill>
                  <a:schemeClr val="tx1">
                    <a:lumMod val="65000"/>
                    <a:lumOff val="35000"/>
                  </a:schemeClr>
                </a:solidFill>
              </a:rPr>
              <a:t>developed </a:t>
            </a:r>
            <a:r>
              <a:rPr lang="en-US" dirty="0">
                <a:solidFill>
                  <a:schemeClr val="tx1">
                    <a:lumMod val="65000"/>
                    <a:lumOff val="35000"/>
                  </a:schemeClr>
                </a:solidFill>
              </a:rPr>
              <a:t>by Apple as a replacement for C, C++, and </a:t>
            </a:r>
            <a:r>
              <a:rPr lang="en-US" dirty="0" smtClean="0">
                <a:solidFill>
                  <a:schemeClr val="tx1">
                    <a:lumMod val="65000"/>
                    <a:lumOff val="35000"/>
                  </a:schemeClr>
                </a:solidFill>
              </a:rPr>
              <a:t>Objective-C</a:t>
            </a:r>
          </a:p>
          <a:p>
            <a:pPr marL="285750" indent="-285750" algn="just">
              <a:lnSpc>
                <a:spcPts val="2160"/>
              </a:lnSpc>
              <a:spcAft>
                <a:spcPts val="600"/>
              </a:spcAft>
              <a:buFont typeface="Wingdings" panose="05000000000000000000" pitchFamily="2" charset="2"/>
              <a:buChar char="q"/>
            </a:pPr>
            <a:r>
              <a:rPr lang="en-US" b="1" dirty="0" smtClean="0">
                <a:solidFill>
                  <a:schemeClr val="tx1">
                    <a:lumMod val="65000"/>
                    <a:lumOff val="35000"/>
                  </a:schemeClr>
                </a:solidFill>
              </a:rPr>
              <a:t>2015 :  </a:t>
            </a:r>
            <a:r>
              <a:rPr lang="en-US" b="1" dirty="0" smtClean="0">
                <a:solidFill>
                  <a:schemeClr val="accent2">
                    <a:lumMod val="75000"/>
                  </a:schemeClr>
                </a:solidFill>
              </a:rPr>
              <a:t>Rust</a:t>
            </a:r>
            <a:r>
              <a:rPr lang="en-US" b="1" dirty="0" smtClean="0">
                <a:solidFill>
                  <a:schemeClr val="tx1">
                    <a:lumMod val="65000"/>
                    <a:lumOff val="35000"/>
                  </a:schemeClr>
                </a:solidFill>
              </a:rPr>
              <a:t> </a:t>
            </a:r>
            <a:r>
              <a:rPr lang="en-US" dirty="0" smtClean="0">
                <a:solidFill>
                  <a:schemeClr val="tx1">
                    <a:lumMod val="65000"/>
                    <a:lumOff val="35000"/>
                  </a:schemeClr>
                </a:solidFill>
              </a:rPr>
              <a:t>developed by Mozilla</a:t>
            </a:r>
          </a:p>
        </p:txBody>
      </p:sp>
      <p:sp>
        <p:nvSpPr>
          <p:cNvPr id="7" name="TextBox 6"/>
          <p:cNvSpPr txBox="1"/>
          <p:nvPr/>
        </p:nvSpPr>
        <p:spPr>
          <a:xfrm rot="16200000">
            <a:off x="-1615848" y="3204003"/>
            <a:ext cx="4188025" cy="523220"/>
          </a:xfrm>
          <a:prstGeom prst="rect">
            <a:avLst/>
          </a:prstGeom>
          <a:noFill/>
        </p:spPr>
        <p:txBody>
          <a:bodyPr wrap="square" rtlCol="0">
            <a:spAutoFit/>
          </a:bodyPr>
          <a:lstStyle/>
          <a:p>
            <a:pPr algn="ctr"/>
            <a:r>
              <a:rPr lang="en-US" sz="2800" b="1" dirty="0" smtClean="0">
                <a:solidFill>
                  <a:schemeClr val="bg2">
                    <a:lumMod val="75000"/>
                  </a:schemeClr>
                </a:solidFill>
              </a:rPr>
              <a:t>Game Changer</a:t>
            </a:r>
            <a:endParaRPr lang="en-US" sz="2800" b="1" dirty="0">
              <a:solidFill>
                <a:schemeClr val="bg2">
                  <a:lumMod val="75000"/>
                </a:schemeClr>
              </a:solidFill>
            </a:endParaRPr>
          </a:p>
        </p:txBody>
      </p:sp>
    </p:spTree>
    <p:extLst>
      <p:ext uri="{BB962C8B-B14F-4D97-AF65-F5344CB8AC3E}">
        <p14:creationId xmlns:p14="http://schemas.microsoft.com/office/powerpoint/2010/main" val="5231984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143000" y="381000"/>
            <a:ext cx="11541125" cy="6130146"/>
            <a:chOff x="1143000" y="381000"/>
            <a:chExt cx="11541125" cy="6130146"/>
          </a:xfrm>
        </p:grpSpPr>
        <p:sp>
          <p:nvSpPr>
            <p:cNvPr id="4" name="Rectangle 3"/>
            <p:cNvSpPr/>
            <p:nvPr/>
          </p:nvSpPr>
          <p:spPr>
            <a:xfrm>
              <a:off x="1143000" y="381000"/>
              <a:ext cx="5707845" cy="646331"/>
            </a:xfrm>
            <a:prstGeom prst="rect">
              <a:avLst/>
            </a:prstGeom>
          </p:spPr>
          <p:txBody>
            <a:bodyPr wrap="none">
              <a:spAutoFit/>
            </a:bodyPr>
            <a:lstStyle/>
            <a:p>
              <a:r>
                <a:rPr lang="en-US" b="1" dirty="0" smtClean="0">
                  <a:solidFill>
                    <a:schemeClr val="accent2">
                      <a:lumMod val="75000"/>
                    </a:schemeClr>
                  </a:solidFill>
                </a:rPr>
                <a:t>Top Languages -&gt; </a:t>
              </a:r>
              <a:r>
                <a:rPr lang="en-US" b="1" dirty="0">
                  <a:solidFill>
                    <a:schemeClr val="accent2">
                      <a:lumMod val="75000"/>
                    </a:schemeClr>
                  </a:solidFill>
                </a:rPr>
                <a:t>TIOBE Index for September 2023</a:t>
              </a:r>
            </a:p>
            <a:p>
              <a:endParaRPr lang="en-US" b="1" dirty="0">
                <a:solidFill>
                  <a:schemeClr val="accent2">
                    <a:lumMod val="75000"/>
                  </a:schemeClr>
                </a:solidFill>
              </a:endParaRPr>
            </a:p>
          </p:txBody>
        </p:sp>
        <p:cxnSp>
          <p:nvCxnSpPr>
            <p:cNvPr id="8" name="Straight Connector 7"/>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graphicFrame>
          <p:nvGraphicFramePr>
            <p:cNvPr id="11" name="Object 10"/>
            <p:cNvGraphicFramePr>
              <a:graphicFrameLocks noChangeAspect="1"/>
            </p:cNvGraphicFramePr>
            <p:nvPr>
              <p:extLst>
                <p:ext uri="{D42A27DB-BD31-4B8C-83A1-F6EECF244321}">
                  <p14:modId xmlns:p14="http://schemas.microsoft.com/office/powerpoint/2010/main" val="1042233771"/>
                </p:ext>
              </p:extLst>
            </p:nvPr>
          </p:nvGraphicFramePr>
          <p:xfrm>
            <a:off x="1295400" y="914400"/>
            <a:ext cx="5257800" cy="5596746"/>
          </p:xfrm>
          <a:graphic>
            <a:graphicData uri="http://schemas.openxmlformats.org/presentationml/2006/ole">
              <mc:AlternateContent xmlns:mc="http://schemas.openxmlformats.org/markup-compatibility/2006">
                <mc:Choice xmlns:v="urn:schemas-microsoft-com:vml" Requires="v">
                  <p:oleObj spid="_x0000_s52830" name="Document" r:id="rId3" imgW="6017133" imgH="8034462" progId="Word.Document.12">
                    <p:embed/>
                  </p:oleObj>
                </mc:Choice>
                <mc:Fallback>
                  <p:oleObj name="Document" r:id="rId3" imgW="6017133" imgH="8034462" progId="Word.Document.12">
                    <p:embed/>
                    <p:pic>
                      <p:nvPicPr>
                        <p:cNvPr id="0" name=""/>
                        <p:cNvPicPr/>
                        <p:nvPr/>
                      </p:nvPicPr>
                      <p:blipFill>
                        <a:blip r:embed="rId4"/>
                        <a:stretch>
                          <a:fillRect/>
                        </a:stretch>
                      </p:blipFill>
                      <p:spPr>
                        <a:xfrm>
                          <a:off x="1295400" y="914400"/>
                          <a:ext cx="5257800" cy="5596746"/>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925300947"/>
                </p:ext>
              </p:extLst>
            </p:nvPr>
          </p:nvGraphicFramePr>
          <p:xfrm>
            <a:off x="6019800" y="1027331"/>
            <a:ext cx="6664325" cy="5240338"/>
          </p:xfrm>
          <a:graphic>
            <a:graphicData uri="http://schemas.openxmlformats.org/presentationml/2006/ole">
              <mc:AlternateContent xmlns:mc="http://schemas.openxmlformats.org/markup-compatibility/2006">
                <mc:Choice xmlns:v="urn:schemas-microsoft-com:vml" Requires="v">
                  <p:oleObj spid="_x0000_s52831" name="Document" r:id="rId5" imgW="6017133" imgH="5240823" progId="Word.Document.12">
                    <p:embed/>
                  </p:oleObj>
                </mc:Choice>
                <mc:Fallback>
                  <p:oleObj name="Document" r:id="rId5" imgW="6017133" imgH="5240823" progId="Word.Document.12">
                    <p:embed/>
                    <p:pic>
                      <p:nvPicPr>
                        <p:cNvPr id="0" name=""/>
                        <p:cNvPicPr/>
                        <p:nvPr/>
                      </p:nvPicPr>
                      <p:blipFill>
                        <a:blip r:embed="rId6"/>
                        <a:stretch>
                          <a:fillRect/>
                        </a:stretch>
                      </p:blipFill>
                      <p:spPr>
                        <a:xfrm>
                          <a:off x="6019800" y="1027331"/>
                          <a:ext cx="6664325" cy="5240338"/>
                        </a:xfrm>
                        <a:prstGeom prst="rect">
                          <a:avLst/>
                        </a:prstGeom>
                      </p:spPr>
                    </p:pic>
                  </p:oleObj>
                </mc:Fallback>
              </mc:AlternateContent>
            </a:graphicData>
          </a:graphic>
        </p:graphicFrame>
      </p:grpSp>
      <p:sp>
        <p:nvSpPr>
          <p:cNvPr id="14" name="Slide Number Placeholder 1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2214760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8" name="Rectangle 7"/>
          <p:cNvSpPr/>
          <p:nvPr/>
        </p:nvSpPr>
        <p:spPr>
          <a:xfrm>
            <a:off x="1066800" y="381000"/>
            <a:ext cx="1521570" cy="369332"/>
          </a:xfrm>
          <a:prstGeom prst="rect">
            <a:avLst/>
          </a:prstGeom>
        </p:spPr>
        <p:txBody>
          <a:bodyPr wrap="none">
            <a:spAutoFit/>
          </a:bodyPr>
          <a:lstStyle/>
          <a:p>
            <a:r>
              <a:rPr lang="en-US" b="1" dirty="0" smtClean="0">
                <a:solidFill>
                  <a:schemeClr val="accent2">
                    <a:lumMod val="75000"/>
                  </a:schemeClr>
                </a:solidFill>
              </a:rPr>
              <a:t>Applications</a:t>
            </a:r>
            <a:endParaRPr lang="en-US" b="1" dirty="0">
              <a:solidFill>
                <a:schemeClr val="accent2">
                  <a:lumMod val="75000"/>
                </a:schemeClr>
              </a:solidFill>
            </a:endParaRPr>
          </a:p>
        </p:txBody>
      </p:sp>
      <p:pic>
        <p:nvPicPr>
          <p:cNvPr id="112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0200" y="914400"/>
            <a:ext cx="6762750"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8011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429000" y="381000"/>
            <a:ext cx="2118080" cy="369332"/>
          </a:xfrm>
          <a:prstGeom prst="rect">
            <a:avLst/>
          </a:prstGeom>
        </p:spPr>
        <p:txBody>
          <a:bodyPr wrap="none">
            <a:spAutoFit/>
          </a:bodyPr>
          <a:lstStyle/>
          <a:p>
            <a:r>
              <a:rPr lang="en-US" b="1" dirty="0" smtClean="0">
                <a:solidFill>
                  <a:schemeClr val="accent2">
                    <a:lumMod val="75000"/>
                  </a:schemeClr>
                </a:solidFill>
              </a:rPr>
              <a:t>Grading structure</a:t>
            </a:r>
            <a:endParaRPr lang="en-US" b="1" dirty="0">
              <a:solidFill>
                <a:schemeClr val="accent2">
                  <a:lumMod val="75000"/>
                </a:schemeClr>
              </a:solidFill>
            </a:endParaRPr>
          </a:p>
        </p:txBody>
      </p:sp>
      <p:cxnSp>
        <p:nvCxnSpPr>
          <p:cNvPr id="6" name="Straight Connector 5"/>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2376975062"/>
              </p:ext>
            </p:extLst>
          </p:nvPr>
        </p:nvGraphicFramePr>
        <p:xfrm>
          <a:off x="1143000" y="990600"/>
          <a:ext cx="7543800" cy="2966720"/>
        </p:xfrm>
        <a:graphic>
          <a:graphicData uri="http://schemas.openxmlformats.org/drawingml/2006/table">
            <a:tbl>
              <a:tblPr firstRow="1" bandRow="1">
                <a:tableStyleId>{5C22544A-7EE6-4342-B048-85BDC9FD1C3A}</a:tableStyleId>
              </a:tblPr>
              <a:tblGrid>
                <a:gridCol w="476250"/>
                <a:gridCol w="3409950"/>
                <a:gridCol w="1771650"/>
                <a:gridCol w="1885950"/>
              </a:tblGrid>
              <a:tr h="370840">
                <a:tc>
                  <a:txBody>
                    <a:bodyPr/>
                    <a:lstStyle/>
                    <a:p>
                      <a:pPr algn="ctr"/>
                      <a:r>
                        <a:rPr lang="en-US" dirty="0" smtClean="0"/>
                        <a:t>N</a:t>
                      </a:r>
                      <a:endParaRPr lang="en-US" dirty="0"/>
                    </a:p>
                  </a:txBody>
                  <a:tcPr/>
                </a:tc>
                <a:tc>
                  <a:txBody>
                    <a:bodyPr/>
                    <a:lstStyle/>
                    <a:p>
                      <a:pPr algn="ctr"/>
                      <a:r>
                        <a:rPr lang="en-US" dirty="0" smtClean="0"/>
                        <a:t>Title</a:t>
                      </a:r>
                      <a:endParaRPr lang="en-US" dirty="0"/>
                    </a:p>
                  </a:txBody>
                  <a:tcPr/>
                </a:tc>
                <a:tc>
                  <a:txBody>
                    <a:bodyPr/>
                    <a:lstStyle/>
                    <a:p>
                      <a:pPr algn="ctr"/>
                      <a:r>
                        <a:rPr lang="en-US" dirty="0" smtClean="0"/>
                        <a:t>Score</a:t>
                      </a:r>
                      <a:endParaRPr lang="en-US" dirty="0"/>
                    </a:p>
                  </a:txBody>
                  <a:tcPr/>
                </a:tc>
                <a:tc>
                  <a:txBody>
                    <a:bodyPr/>
                    <a:lstStyle/>
                    <a:p>
                      <a:pPr algn="ctr"/>
                      <a:r>
                        <a:rPr lang="en-US" dirty="0" smtClean="0"/>
                        <a:t>Delivery</a:t>
                      </a:r>
                      <a:endParaRPr lang="en-US" dirty="0"/>
                    </a:p>
                  </a:txBody>
                  <a:tcPr/>
                </a:tc>
              </a:tr>
              <a:tr h="370840">
                <a:tc>
                  <a:txBody>
                    <a:bodyPr/>
                    <a:lstStyle/>
                    <a:p>
                      <a:pPr algn="ctr"/>
                      <a:r>
                        <a:rPr lang="en-US" dirty="0" smtClean="0"/>
                        <a:t>1</a:t>
                      </a:r>
                      <a:endParaRPr lang="en-US" dirty="0"/>
                    </a:p>
                  </a:txBody>
                  <a:tcPr/>
                </a:tc>
                <a:tc>
                  <a:txBody>
                    <a:bodyPr/>
                    <a:lstStyle/>
                    <a:p>
                      <a:r>
                        <a:rPr lang="en-US" dirty="0" smtClean="0"/>
                        <a:t>Report1  : Language</a:t>
                      </a:r>
                      <a:endParaRPr lang="en-US" dirty="0"/>
                    </a:p>
                  </a:txBody>
                  <a:tcPr/>
                </a:tc>
                <a:tc>
                  <a:txBody>
                    <a:bodyPr/>
                    <a:lstStyle/>
                    <a:p>
                      <a:pPr algn="ctr"/>
                      <a:r>
                        <a:rPr lang="en-US" dirty="0" smtClean="0"/>
                        <a:t>10</a:t>
                      </a:r>
                      <a:endParaRPr lang="en-US" dirty="0"/>
                    </a:p>
                  </a:txBody>
                  <a:tcPr/>
                </a:tc>
                <a:tc>
                  <a:txBody>
                    <a:bodyPr/>
                    <a:lstStyle/>
                    <a:p>
                      <a:pPr algn="ctr"/>
                      <a:r>
                        <a:rPr lang="en-US" dirty="0" smtClean="0"/>
                        <a:t>02/08/30</a:t>
                      </a:r>
                      <a:endParaRPr lang="en-US" dirty="0"/>
                    </a:p>
                  </a:txBody>
                  <a:tcPr/>
                </a:tc>
              </a:tr>
              <a:tr h="370840">
                <a:tc>
                  <a:txBody>
                    <a:bodyPr/>
                    <a:lstStyle/>
                    <a:p>
                      <a:pPr algn="ctr"/>
                      <a:r>
                        <a:rPr lang="en-US" dirty="0" smtClean="0"/>
                        <a:t>2</a:t>
                      </a:r>
                      <a:endParaRPr lang="en-US" dirty="0"/>
                    </a:p>
                  </a:txBody>
                  <a:tcPr/>
                </a:tc>
                <a:tc>
                  <a:txBody>
                    <a:bodyPr/>
                    <a:lstStyle/>
                    <a:p>
                      <a:r>
                        <a:rPr lang="en-US" dirty="0" smtClean="0"/>
                        <a:t>Report 2 : Evaluation of two PL</a:t>
                      </a:r>
                      <a:endParaRPr lang="en-US" dirty="0"/>
                    </a:p>
                  </a:txBody>
                  <a:tcPr/>
                </a:tc>
                <a:tc>
                  <a:txBody>
                    <a:bodyPr/>
                    <a:lstStyle/>
                    <a:p>
                      <a:pPr algn="ctr"/>
                      <a:r>
                        <a:rPr lang="en-US" dirty="0" smtClean="0"/>
                        <a:t>15</a:t>
                      </a:r>
                      <a:endParaRPr lang="en-US" dirty="0"/>
                    </a:p>
                  </a:txBody>
                  <a:tcPr/>
                </a:tc>
                <a:tc>
                  <a:txBody>
                    <a:bodyPr/>
                    <a:lstStyle/>
                    <a:p>
                      <a:pPr algn="ctr"/>
                      <a:r>
                        <a:rPr lang="en-US" dirty="0" smtClean="0"/>
                        <a:t>02/09/10</a:t>
                      </a:r>
                      <a:endParaRPr lang="en-US" dirty="0"/>
                    </a:p>
                  </a:txBody>
                  <a:tcPr/>
                </a:tc>
              </a:tr>
              <a:tr h="370840">
                <a:tc>
                  <a:txBody>
                    <a:bodyPr/>
                    <a:lstStyle/>
                    <a:p>
                      <a:pPr algn="ctr"/>
                      <a:r>
                        <a:rPr lang="en-US" dirty="0" smtClean="0"/>
                        <a:t>3</a:t>
                      </a:r>
                      <a:endParaRPr lang="en-US" dirty="0"/>
                    </a:p>
                  </a:txBody>
                  <a:tcPr/>
                </a:tc>
                <a:tc>
                  <a:txBody>
                    <a:bodyPr/>
                    <a:lstStyle/>
                    <a:p>
                      <a:r>
                        <a:rPr lang="en-US" dirty="0" smtClean="0"/>
                        <a:t>Presentation</a:t>
                      </a:r>
                      <a:endParaRPr lang="en-US" dirty="0"/>
                    </a:p>
                  </a:txBody>
                  <a:tcPr/>
                </a:tc>
                <a:tc>
                  <a:txBody>
                    <a:bodyPr/>
                    <a:lstStyle/>
                    <a:p>
                      <a:pPr algn="ctr"/>
                      <a:r>
                        <a:rPr lang="en-US" dirty="0" smtClean="0"/>
                        <a:t>10</a:t>
                      </a:r>
                      <a:endParaRPr lang="en-US" dirty="0"/>
                    </a:p>
                  </a:txBody>
                  <a:tcPr/>
                </a:tc>
                <a:tc>
                  <a:txBody>
                    <a:bodyPr/>
                    <a:lstStyle/>
                    <a:p>
                      <a:pPr algn="ctr"/>
                      <a:r>
                        <a:rPr lang="en-US" dirty="0" smtClean="0"/>
                        <a:t>02/07-09</a:t>
                      </a:r>
                      <a:endParaRPr lang="en-US" dirty="0"/>
                    </a:p>
                  </a:txBody>
                  <a:tcPr/>
                </a:tc>
              </a:tr>
              <a:tr h="370840">
                <a:tc>
                  <a:txBody>
                    <a:bodyPr/>
                    <a:lstStyle/>
                    <a:p>
                      <a:pPr algn="ctr"/>
                      <a:r>
                        <a:rPr lang="en-US" dirty="0" smtClean="0"/>
                        <a:t>4</a:t>
                      </a:r>
                      <a:endParaRPr lang="en-US" dirty="0"/>
                    </a:p>
                  </a:txBody>
                  <a:tcPr/>
                </a:tc>
                <a:tc>
                  <a:txBody>
                    <a:bodyPr/>
                    <a:lstStyle/>
                    <a:p>
                      <a:r>
                        <a:rPr lang="en-US" dirty="0" smtClean="0"/>
                        <a:t>Coding Exercises</a:t>
                      </a:r>
                      <a:endParaRPr lang="en-US" dirty="0"/>
                    </a:p>
                  </a:txBody>
                  <a:tcPr/>
                </a:tc>
                <a:tc>
                  <a:txBody>
                    <a:bodyPr/>
                    <a:lstStyle/>
                    <a:p>
                      <a:pPr algn="ctr"/>
                      <a:r>
                        <a:rPr lang="en-US" dirty="0" smtClean="0"/>
                        <a:t>15</a:t>
                      </a:r>
                      <a:endParaRPr lang="en-US" dirty="0"/>
                    </a:p>
                  </a:txBody>
                  <a:tcPr/>
                </a:tc>
                <a:tc>
                  <a:txBody>
                    <a:bodyPr/>
                    <a:lstStyle/>
                    <a:p>
                      <a:pPr algn="ctr"/>
                      <a:r>
                        <a:rPr lang="en-US" dirty="0" smtClean="0"/>
                        <a:t>---</a:t>
                      </a:r>
                      <a:endParaRPr lang="en-US" dirty="0"/>
                    </a:p>
                  </a:txBody>
                  <a:tcPr/>
                </a:tc>
              </a:tr>
              <a:tr h="370840">
                <a:tc>
                  <a:txBody>
                    <a:bodyPr/>
                    <a:lstStyle/>
                    <a:p>
                      <a:pPr algn="ctr"/>
                      <a:r>
                        <a:rPr lang="en-US" dirty="0" smtClean="0"/>
                        <a:t>5</a:t>
                      </a:r>
                      <a:endParaRPr lang="en-US" dirty="0"/>
                    </a:p>
                  </a:txBody>
                  <a:tcPr/>
                </a:tc>
                <a:tc>
                  <a:txBody>
                    <a:bodyPr/>
                    <a:lstStyle/>
                    <a:p>
                      <a:r>
                        <a:rPr lang="en-US" dirty="0" smtClean="0"/>
                        <a:t>Written Exam</a:t>
                      </a:r>
                      <a:endParaRPr lang="en-US" dirty="0"/>
                    </a:p>
                  </a:txBody>
                  <a:tcPr/>
                </a:tc>
                <a:tc>
                  <a:txBody>
                    <a:bodyPr/>
                    <a:lstStyle/>
                    <a:p>
                      <a:pPr algn="ctr"/>
                      <a:r>
                        <a:rPr lang="en-US" dirty="0" smtClean="0"/>
                        <a:t>25</a:t>
                      </a:r>
                      <a:endParaRPr lang="en-US" dirty="0"/>
                    </a:p>
                  </a:txBody>
                  <a:tcPr/>
                </a:tc>
                <a:tc>
                  <a:txBody>
                    <a:bodyPr/>
                    <a:lstStyle/>
                    <a:p>
                      <a:pPr algn="ctr"/>
                      <a:r>
                        <a:rPr lang="en-US" dirty="0" smtClean="0"/>
                        <a:t>02/08/…</a:t>
                      </a:r>
                      <a:endParaRPr lang="en-US" dirty="0"/>
                    </a:p>
                  </a:txBody>
                  <a:tcPr/>
                </a:tc>
              </a:tr>
              <a:tr h="370840">
                <a:tc>
                  <a:txBody>
                    <a:bodyPr/>
                    <a:lstStyle/>
                    <a:p>
                      <a:pPr algn="ctr"/>
                      <a:r>
                        <a:rPr lang="en-US" dirty="0" smtClean="0"/>
                        <a:t>6</a:t>
                      </a:r>
                      <a:endParaRPr lang="en-US" dirty="0"/>
                    </a:p>
                  </a:txBody>
                  <a:tcPr/>
                </a:tc>
                <a:tc>
                  <a:txBody>
                    <a:bodyPr/>
                    <a:lstStyle/>
                    <a:p>
                      <a:r>
                        <a:rPr lang="en-US" dirty="0" smtClean="0"/>
                        <a:t>Practical Project</a:t>
                      </a:r>
                      <a:endParaRPr lang="en-US" dirty="0"/>
                    </a:p>
                  </a:txBody>
                  <a:tcPr/>
                </a:tc>
                <a:tc>
                  <a:txBody>
                    <a:bodyPr/>
                    <a:lstStyle/>
                    <a:p>
                      <a:pPr algn="ctr"/>
                      <a:r>
                        <a:rPr lang="en-US" dirty="0" smtClean="0"/>
                        <a:t>25</a:t>
                      </a:r>
                      <a:endParaRPr lang="en-US" dirty="0"/>
                    </a:p>
                  </a:txBody>
                  <a:tcPr/>
                </a:tc>
                <a:tc>
                  <a:txBody>
                    <a:bodyPr/>
                    <a:lstStyle/>
                    <a:p>
                      <a:pPr algn="ctr"/>
                      <a:r>
                        <a:rPr lang="en-US" dirty="0" smtClean="0"/>
                        <a:t>02/10/…</a:t>
                      </a:r>
                      <a:endParaRPr lang="en-US" dirty="0"/>
                    </a:p>
                  </a:txBody>
                  <a:tcPr/>
                </a:tc>
              </a:tr>
              <a:tr h="370840">
                <a:tc>
                  <a:txBody>
                    <a:bodyPr/>
                    <a:lstStyle/>
                    <a:p>
                      <a:pPr algn="ctr"/>
                      <a:r>
                        <a:rPr lang="en-US" dirty="0" smtClean="0"/>
                        <a:t>7</a:t>
                      </a:r>
                      <a:endParaRPr lang="en-US" dirty="0"/>
                    </a:p>
                  </a:txBody>
                  <a:tcPr/>
                </a:tc>
                <a:tc>
                  <a:txBody>
                    <a:bodyPr/>
                    <a:lstStyle/>
                    <a:p>
                      <a:r>
                        <a:rPr lang="en-US" dirty="0" smtClean="0"/>
                        <a:t>Research</a:t>
                      </a:r>
                      <a:endParaRPr lang="en-US" dirty="0"/>
                    </a:p>
                  </a:txBody>
                  <a:tcPr/>
                </a:tc>
                <a:tc>
                  <a:txBody>
                    <a:bodyPr/>
                    <a:lstStyle/>
                    <a:p>
                      <a:pPr algn="ctr"/>
                      <a:r>
                        <a:rPr lang="en-US" dirty="0" smtClean="0"/>
                        <a:t>Unlimited</a:t>
                      </a:r>
                      <a:endParaRPr lang="en-US" dirty="0"/>
                    </a:p>
                  </a:txBody>
                  <a:tcPr/>
                </a:tc>
                <a:tc>
                  <a:txBody>
                    <a:bodyPr/>
                    <a:lstStyle/>
                    <a:p>
                      <a:pPr algn="ctr"/>
                      <a:r>
                        <a:rPr lang="en-US" dirty="0" smtClean="0"/>
                        <a:t>02/08/20</a:t>
                      </a:r>
                      <a:endParaRPr lang="en-US" dirty="0"/>
                    </a:p>
                  </a:txBody>
                  <a:tcPr/>
                </a:tc>
              </a:tr>
            </a:tbl>
          </a:graphicData>
        </a:graphic>
      </p:graphicFrame>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4191000"/>
            <a:ext cx="2476500" cy="1838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447800" y="6029325"/>
            <a:ext cx="7239000" cy="584775"/>
          </a:xfrm>
          <a:prstGeom prst="rect">
            <a:avLst/>
          </a:prstGeom>
          <a:noFill/>
        </p:spPr>
        <p:txBody>
          <a:bodyPr wrap="square" rtlCol="0">
            <a:spAutoFit/>
          </a:bodyPr>
          <a:lstStyle/>
          <a:p>
            <a:r>
              <a:rPr lang="en-US" sz="3200" b="1" dirty="0" smtClean="0"/>
              <a:t>Github.com/mohammadbtc100</a:t>
            </a:r>
            <a:endParaRPr lang="en-US" sz="3200" b="1" dirty="0"/>
          </a:p>
        </p:txBody>
      </p:sp>
    </p:spTree>
    <p:extLst>
      <p:ext uri="{BB962C8B-B14F-4D97-AF65-F5344CB8AC3E}">
        <p14:creationId xmlns:p14="http://schemas.microsoft.com/office/powerpoint/2010/main" val="28957110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976745"/>
            <a:ext cx="5867400" cy="5637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7" name="Rectangle 6"/>
          <p:cNvSpPr/>
          <p:nvPr/>
        </p:nvSpPr>
        <p:spPr>
          <a:xfrm>
            <a:off x="1066800" y="381000"/>
            <a:ext cx="5896999" cy="369332"/>
          </a:xfrm>
          <a:prstGeom prst="rect">
            <a:avLst/>
          </a:prstGeom>
        </p:spPr>
        <p:txBody>
          <a:bodyPr wrap="none">
            <a:spAutoFit/>
          </a:bodyPr>
          <a:lstStyle/>
          <a:p>
            <a:r>
              <a:rPr lang="en-US" b="1" dirty="0" smtClean="0">
                <a:solidFill>
                  <a:schemeClr val="accent2">
                    <a:lumMod val="75000"/>
                  </a:schemeClr>
                </a:solidFill>
              </a:rPr>
              <a:t>Languages that Professional developers want to learn</a:t>
            </a:r>
            <a:endParaRPr lang="en-US" b="1" dirty="0">
              <a:solidFill>
                <a:schemeClr val="accent2">
                  <a:lumMod val="75000"/>
                </a:schemeClr>
              </a:solidFill>
            </a:endParaRPr>
          </a:p>
        </p:txBody>
      </p:sp>
    </p:spTree>
    <p:extLst>
      <p:ext uri="{BB962C8B-B14F-4D97-AF65-F5344CB8AC3E}">
        <p14:creationId xmlns:p14="http://schemas.microsoft.com/office/powerpoint/2010/main" val="19825578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0" y="1976735"/>
            <a:ext cx="3429000" cy="2235164"/>
          </a:xfrm>
          <a:prstGeom prst="rect">
            <a:avLst/>
          </a:prstGeom>
          <a:noFill/>
        </p:spPr>
        <p:txBody>
          <a:bodyPr wrap="square" rtlCol="0">
            <a:spAutoFit/>
          </a:bodyPr>
          <a:lstStyle/>
          <a:p>
            <a:pPr algn="ctr">
              <a:lnSpc>
                <a:spcPct val="150000"/>
              </a:lnSpc>
            </a:pPr>
            <a:r>
              <a:rPr lang="en-US" sz="5400" b="1" dirty="0" smtClean="0">
                <a:solidFill>
                  <a:schemeClr val="accent2">
                    <a:lumMod val="75000"/>
                  </a:schemeClr>
                </a:solidFill>
              </a:rPr>
              <a:t>Chapter 2</a:t>
            </a:r>
          </a:p>
          <a:p>
            <a:pPr algn="ctr">
              <a:lnSpc>
                <a:spcPct val="150000"/>
              </a:lnSpc>
            </a:pPr>
            <a:r>
              <a:rPr lang="en-US" sz="4400" b="1" dirty="0" smtClean="0">
                <a:solidFill>
                  <a:schemeClr val="accent2">
                    <a:lumMod val="75000"/>
                  </a:schemeClr>
                </a:solidFill>
              </a:rPr>
              <a:t>Theories</a:t>
            </a:r>
            <a:endParaRPr lang="en-US" sz="5400" b="1" dirty="0">
              <a:solidFill>
                <a:schemeClr val="accent2">
                  <a:lumMod val="75000"/>
                </a:schemeClr>
              </a:solidFill>
            </a:endParaRPr>
          </a:p>
        </p:txBody>
      </p:sp>
    </p:spTree>
    <p:extLst>
      <p:ext uri="{BB962C8B-B14F-4D97-AF65-F5344CB8AC3E}">
        <p14:creationId xmlns:p14="http://schemas.microsoft.com/office/powerpoint/2010/main" val="22395706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693733" cy="369332"/>
          </a:xfrm>
          <a:prstGeom prst="rect">
            <a:avLst/>
          </a:prstGeom>
        </p:spPr>
        <p:txBody>
          <a:bodyPr wrap="none">
            <a:spAutoFit/>
          </a:bodyPr>
          <a:lstStyle/>
          <a:p>
            <a:r>
              <a:rPr lang="en-US" b="1" dirty="0" smtClean="0">
                <a:solidFill>
                  <a:schemeClr val="accent2">
                    <a:lumMod val="75000"/>
                  </a:schemeClr>
                </a:solidFill>
              </a:rPr>
              <a:t>Main Theories</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3686215256"/>
              </p:ext>
            </p:extLst>
          </p:nvPr>
        </p:nvGraphicFramePr>
        <p:xfrm>
          <a:off x="1295400" y="983673"/>
          <a:ext cx="7391400" cy="1854200"/>
        </p:xfrm>
        <a:graphic>
          <a:graphicData uri="http://schemas.openxmlformats.org/drawingml/2006/table">
            <a:tbl>
              <a:tblPr firstRow="1" bandRow="1">
                <a:tableStyleId>{5C22544A-7EE6-4342-B048-85BDC9FD1C3A}</a:tableStyleId>
              </a:tblPr>
              <a:tblGrid>
                <a:gridCol w="456210"/>
                <a:gridCol w="2896590"/>
                <a:gridCol w="4038600"/>
              </a:tblGrid>
              <a:tr h="370840">
                <a:tc>
                  <a:txBody>
                    <a:bodyPr/>
                    <a:lstStyle/>
                    <a:p>
                      <a:r>
                        <a:rPr lang="en-US" dirty="0" smtClean="0"/>
                        <a:t>N</a:t>
                      </a:r>
                      <a:endParaRPr lang="en-US" dirty="0"/>
                    </a:p>
                  </a:txBody>
                  <a:tcPr/>
                </a:tc>
                <a:tc>
                  <a:txBody>
                    <a:bodyPr/>
                    <a:lstStyle/>
                    <a:p>
                      <a:r>
                        <a:rPr lang="en-US" b="1" dirty="0" smtClean="0">
                          <a:solidFill>
                            <a:schemeClr val="bg1"/>
                          </a:solidFill>
                        </a:rPr>
                        <a:t>Theory</a:t>
                      </a:r>
                      <a:endParaRPr lang="en-US" dirty="0">
                        <a:solidFill>
                          <a:schemeClr val="bg1"/>
                        </a:solidFill>
                      </a:endParaRPr>
                    </a:p>
                  </a:txBody>
                  <a:tcPr/>
                </a:tc>
                <a:tc>
                  <a:txBody>
                    <a:bodyPr/>
                    <a:lstStyle/>
                    <a:p>
                      <a:r>
                        <a:rPr lang="en-US" dirty="0" smtClean="0"/>
                        <a:t>Paradigms</a:t>
                      </a:r>
                      <a:endParaRPr lang="en-US" dirty="0"/>
                    </a:p>
                  </a:txBody>
                  <a:tcPr/>
                </a:tc>
              </a:tr>
              <a:tr h="370840">
                <a:tc>
                  <a:txBody>
                    <a:bodyPr/>
                    <a:lstStyle/>
                    <a:p>
                      <a:pPr algn="ctr"/>
                      <a:r>
                        <a:rPr lang="en-US" dirty="0" smtClean="0"/>
                        <a:t>1</a:t>
                      </a:r>
                      <a:endParaRPr lang="en-US" dirty="0"/>
                    </a:p>
                  </a:txBody>
                  <a:tcPr/>
                </a:tc>
                <a:tc>
                  <a:txBody>
                    <a:bodyPr/>
                    <a:lstStyle/>
                    <a:p>
                      <a:pPr algn="l"/>
                      <a:r>
                        <a:rPr lang="en-US" dirty="0" smtClean="0"/>
                        <a:t>Predicate logic</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Logic Programming</a:t>
                      </a:r>
                    </a:p>
                  </a:txBody>
                  <a:tcPr/>
                </a:tc>
              </a:tr>
              <a:tr h="370840">
                <a:tc>
                  <a:txBody>
                    <a:bodyPr/>
                    <a:lstStyle/>
                    <a:p>
                      <a:pPr algn="ctr"/>
                      <a:r>
                        <a:rPr lang="en-US" dirty="0" smtClean="0"/>
                        <a:t>2</a:t>
                      </a:r>
                      <a:endParaRPr lang="en-US" dirty="0"/>
                    </a:p>
                  </a:txBody>
                  <a:tcPr/>
                </a:tc>
                <a:tc>
                  <a:txBody>
                    <a:bodyPr/>
                    <a:lstStyle/>
                    <a:p>
                      <a:pPr algn="l"/>
                      <a:r>
                        <a:rPr lang="en-US" dirty="0" smtClean="0"/>
                        <a:t>Turing Machine</a:t>
                      </a:r>
                      <a:endParaRPr lang="en-US" dirty="0"/>
                    </a:p>
                  </a:txBody>
                  <a:tcPr/>
                </a:tc>
                <a:tc>
                  <a:txBody>
                    <a:bodyPr/>
                    <a:lstStyle/>
                    <a:p>
                      <a:r>
                        <a:rPr lang="en-US" dirty="0" smtClean="0">
                          <a:solidFill>
                            <a:schemeClr val="tx1"/>
                          </a:solidFill>
                        </a:rPr>
                        <a:t>Imperative Programming</a:t>
                      </a:r>
                      <a:endParaRPr lang="en-US" dirty="0">
                        <a:solidFill>
                          <a:schemeClr val="tx1"/>
                        </a:solidFill>
                      </a:endParaRPr>
                    </a:p>
                  </a:txBody>
                  <a:tcPr/>
                </a:tc>
              </a:tr>
              <a:tr h="370840">
                <a:tc>
                  <a:txBody>
                    <a:bodyPr/>
                    <a:lstStyle/>
                    <a:p>
                      <a:pPr algn="ctr"/>
                      <a:r>
                        <a:rPr lang="en-US" dirty="0" smtClean="0"/>
                        <a:t>3</a:t>
                      </a:r>
                      <a:endParaRPr lang="en-US" dirty="0"/>
                    </a:p>
                  </a:txBody>
                  <a:tcPr/>
                </a:tc>
                <a:tc>
                  <a:txBody>
                    <a:bodyPr/>
                    <a:lstStyle/>
                    <a:p>
                      <a:pPr algn="l"/>
                      <a:r>
                        <a:rPr lang="en-US" dirty="0" smtClean="0"/>
                        <a:t>Lambda Calculus</a:t>
                      </a:r>
                    </a:p>
                  </a:txBody>
                  <a:tcPr/>
                </a:tc>
                <a:tc>
                  <a:txBody>
                    <a:bodyPr/>
                    <a:lstStyle/>
                    <a:p>
                      <a:r>
                        <a:rPr lang="en-US" dirty="0" smtClean="0">
                          <a:solidFill>
                            <a:schemeClr val="tx1"/>
                          </a:solidFill>
                        </a:rPr>
                        <a:t>Functional Programming </a:t>
                      </a:r>
                      <a:endParaRPr lang="en-US" dirty="0">
                        <a:solidFill>
                          <a:schemeClr val="tx1"/>
                        </a:solidFill>
                      </a:endParaRPr>
                    </a:p>
                  </a:txBody>
                  <a:tcPr/>
                </a:tc>
              </a:tr>
              <a:tr h="370840">
                <a:tc>
                  <a:txBody>
                    <a:bodyPr/>
                    <a:lstStyle/>
                    <a:p>
                      <a:pPr algn="ctr"/>
                      <a:r>
                        <a:rPr lang="en-US" dirty="0" smtClean="0"/>
                        <a:t>4</a:t>
                      </a:r>
                      <a:endParaRPr lang="en-US" dirty="0"/>
                    </a:p>
                  </a:txBody>
                  <a:tcPr/>
                </a:tc>
                <a:tc>
                  <a:txBody>
                    <a:bodyPr/>
                    <a:lstStyle/>
                    <a:p>
                      <a:pPr algn="l"/>
                      <a:r>
                        <a:rPr lang="en-US" dirty="0" smtClean="0"/>
                        <a:t>Automata Theory</a:t>
                      </a:r>
                    </a:p>
                  </a:txBody>
                  <a:tcPr/>
                </a:tc>
                <a:tc>
                  <a:txBody>
                    <a:bodyPr/>
                    <a:lstStyle/>
                    <a:p>
                      <a:r>
                        <a:rPr lang="en-US" dirty="0" smtClean="0"/>
                        <a:t>Recursive Functions &amp; Automata, Regex</a:t>
                      </a:r>
                    </a:p>
                  </a:txBody>
                  <a:tcPr/>
                </a:tc>
              </a:tr>
            </a:tbl>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22</a:t>
            </a:fld>
            <a:endParaRPr lang="en-US"/>
          </a:p>
        </p:txBody>
      </p:sp>
      <p:pic>
        <p:nvPicPr>
          <p:cNvPr id="52228" name="Picture 4" descr="https://upload.wikimedia.org/wikipedia/commons/thumb/3/39/Lambda_lc.svg/640px-Lambda_lc.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19209" y="6028730"/>
            <a:ext cx="5334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542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600" y="3005051"/>
            <a:ext cx="4530436" cy="2718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295400" y="5638800"/>
            <a:ext cx="4572000" cy="923330"/>
          </a:xfrm>
          <a:prstGeom prst="rect">
            <a:avLst/>
          </a:prstGeom>
        </p:spPr>
        <p:txBody>
          <a:bodyPr>
            <a:spAutoFit/>
          </a:bodyPr>
          <a:lstStyle/>
          <a:p>
            <a:pPr marL="285750" indent="-285750">
              <a:buFont typeface="Wingdings" panose="05000000000000000000" pitchFamily="2" charset="2"/>
              <a:buChar char="q"/>
            </a:pPr>
            <a:r>
              <a:rPr lang="en-US" dirty="0"/>
              <a:t>Machine </a:t>
            </a:r>
            <a:r>
              <a:rPr lang="en-US" dirty="0" smtClean="0"/>
              <a:t>Theory </a:t>
            </a:r>
            <a:r>
              <a:rPr lang="en-US" dirty="0"/>
              <a:t>and Automata</a:t>
            </a:r>
          </a:p>
          <a:p>
            <a:pPr marL="285750" indent="-285750">
              <a:buFont typeface="Wingdings" panose="05000000000000000000" pitchFamily="2" charset="2"/>
              <a:buChar char="q"/>
            </a:pPr>
            <a:r>
              <a:rPr lang="en-US" dirty="0"/>
              <a:t>Compiler Design</a:t>
            </a:r>
          </a:p>
          <a:p>
            <a:pPr marL="285750" indent="-285750">
              <a:buFont typeface="Wingdings" panose="05000000000000000000" pitchFamily="2" charset="2"/>
              <a:buChar char="q"/>
            </a:pPr>
            <a:r>
              <a:rPr lang="en-US" dirty="0"/>
              <a:t>Programming Language Design</a:t>
            </a:r>
          </a:p>
        </p:txBody>
      </p:sp>
    </p:spTree>
    <p:extLst>
      <p:ext uri="{BB962C8B-B14F-4D97-AF65-F5344CB8AC3E}">
        <p14:creationId xmlns:p14="http://schemas.microsoft.com/office/powerpoint/2010/main" val="26027881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843710" cy="369332"/>
          </a:xfrm>
          <a:prstGeom prst="rect">
            <a:avLst/>
          </a:prstGeom>
        </p:spPr>
        <p:txBody>
          <a:bodyPr wrap="none">
            <a:spAutoFit/>
          </a:bodyPr>
          <a:lstStyle/>
          <a:p>
            <a:r>
              <a:rPr lang="en-US" b="1" dirty="0">
                <a:solidFill>
                  <a:schemeClr val="accent2">
                    <a:lumMod val="75000"/>
                  </a:schemeClr>
                </a:solidFill>
              </a:rPr>
              <a:t>Predicate logic </a:t>
            </a: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23</a:t>
            </a:fld>
            <a:endParaRPr lang="en-US"/>
          </a:p>
        </p:txBody>
      </p:sp>
      <p:sp>
        <p:nvSpPr>
          <p:cNvPr id="7" name="Rectangle 6"/>
          <p:cNvSpPr/>
          <p:nvPr/>
        </p:nvSpPr>
        <p:spPr>
          <a:xfrm>
            <a:off x="1066800" y="838200"/>
            <a:ext cx="7391400" cy="2169825"/>
          </a:xfrm>
          <a:prstGeom prst="rect">
            <a:avLst/>
          </a:prstGeom>
        </p:spPr>
        <p:txBody>
          <a:bodyPr wrap="square">
            <a:spAutoFit/>
          </a:bodyPr>
          <a:lstStyle/>
          <a:p>
            <a:pPr marL="285750" indent="-285750" algn="just">
              <a:lnSpc>
                <a:spcPct val="150000"/>
              </a:lnSpc>
              <a:buFont typeface="Wingdings" panose="05000000000000000000" pitchFamily="2" charset="2"/>
              <a:buChar char="q"/>
            </a:pPr>
            <a:r>
              <a:rPr lang="en-US" dirty="0" smtClean="0">
                <a:solidFill>
                  <a:schemeClr val="tx1">
                    <a:lumMod val="65000"/>
                    <a:lumOff val="35000"/>
                  </a:schemeClr>
                </a:solidFill>
              </a:rPr>
              <a:t>Formal </a:t>
            </a:r>
            <a:r>
              <a:rPr lang="en-US" dirty="0">
                <a:solidFill>
                  <a:schemeClr val="tx1">
                    <a:lumMod val="65000"/>
                    <a:lumOff val="35000"/>
                  </a:schemeClr>
                </a:solidFill>
              </a:rPr>
              <a:t>Basis for Proof Theory and automated Theorem </a:t>
            </a:r>
            <a:r>
              <a:rPr lang="en-US" dirty="0" smtClean="0">
                <a:solidFill>
                  <a:schemeClr val="tx1">
                    <a:lumMod val="65000"/>
                    <a:lumOff val="35000"/>
                  </a:schemeClr>
                </a:solidFill>
              </a:rPr>
              <a:t>proving </a:t>
            </a:r>
          </a:p>
          <a:p>
            <a:pPr marL="285750" indent="-285750" algn="just">
              <a:lnSpc>
                <a:spcPct val="150000"/>
              </a:lnSpc>
              <a:buFont typeface="Wingdings" panose="05000000000000000000" pitchFamily="2" charset="2"/>
              <a:buChar char="q"/>
            </a:pPr>
            <a:r>
              <a:rPr lang="en-US" b="1" dirty="0" err="1" smtClean="0">
                <a:solidFill>
                  <a:schemeClr val="tx1">
                    <a:lumMod val="65000"/>
                    <a:lumOff val="35000"/>
                  </a:schemeClr>
                </a:solidFill>
              </a:rPr>
              <a:t>Gottlob</a:t>
            </a:r>
            <a:r>
              <a:rPr lang="en-US" b="1" dirty="0" smtClean="0">
                <a:solidFill>
                  <a:schemeClr val="tx1">
                    <a:lumMod val="65000"/>
                    <a:lumOff val="35000"/>
                  </a:schemeClr>
                </a:solidFill>
              </a:rPr>
              <a:t> </a:t>
            </a:r>
            <a:r>
              <a:rPr lang="en-US" b="1" dirty="0" err="1">
                <a:solidFill>
                  <a:schemeClr val="tx1">
                    <a:lumMod val="65000"/>
                    <a:lumOff val="35000"/>
                  </a:schemeClr>
                </a:solidFill>
              </a:rPr>
              <a:t>Frege</a:t>
            </a:r>
            <a:r>
              <a:rPr lang="en-US" dirty="0">
                <a:solidFill>
                  <a:schemeClr val="tx1">
                    <a:lumMod val="65000"/>
                    <a:lumOff val="35000"/>
                  </a:schemeClr>
                </a:solidFill>
              </a:rPr>
              <a:t>, </a:t>
            </a:r>
            <a:r>
              <a:rPr lang="en-US" dirty="0" err="1">
                <a:solidFill>
                  <a:schemeClr val="tx1">
                    <a:lumMod val="65000"/>
                    <a:lumOff val="35000"/>
                  </a:schemeClr>
                </a:solidFill>
              </a:rPr>
              <a:t>Logition</a:t>
            </a:r>
            <a:r>
              <a:rPr lang="en-US" dirty="0">
                <a:solidFill>
                  <a:schemeClr val="tx1">
                    <a:lumMod val="65000"/>
                    <a:lumOff val="35000"/>
                  </a:schemeClr>
                </a:solidFill>
              </a:rPr>
              <a:t>, Germany(1848-1925)</a:t>
            </a:r>
          </a:p>
          <a:p>
            <a:pPr marL="285750" indent="-285750" algn="just">
              <a:lnSpc>
                <a:spcPct val="150000"/>
              </a:lnSpc>
              <a:buFont typeface="Wingdings" panose="05000000000000000000" pitchFamily="2" charset="2"/>
              <a:buChar char="q"/>
            </a:pPr>
            <a:r>
              <a:rPr lang="en-US" dirty="0" err="1" smtClean="0">
                <a:solidFill>
                  <a:schemeClr val="tx1">
                    <a:lumMod val="65000"/>
                    <a:lumOff val="35000"/>
                  </a:schemeClr>
                </a:solidFill>
              </a:rPr>
              <a:t>Mathmatics</a:t>
            </a:r>
            <a:r>
              <a:rPr lang="en-US" dirty="0" smtClean="0">
                <a:solidFill>
                  <a:schemeClr val="tx1">
                    <a:lumMod val="65000"/>
                    <a:lumOff val="35000"/>
                  </a:schemeClr>
                </a:solidFill>
              </a:rPr>
              <a:t> </a:t>
            </a:r>
            <a:r>
              <a:rPr lang="en-US" dirty="0">
                <a:solidFill>
                  <a:schemeClr val="tx1">
                    <a:lumMod val="65000"/>
                    <a:lumOff val="35000"/>
                  </a:schemeClr>
                </a:solidFill>
              </a:rPr>
              <a:t>Logic </a:t>
            </a:r>
            <a:r>
              <a:rPr lang="en-US" dirty="0" smtClean="0">
                <a:solidFill>
                  <a:schemeClr val="tx1">
                    <a:lumMod val="65000"/>
                    <a:lumOff val="35000"/>
                  </a:schemeClr>
                </a:solidFill>
              </a:rPr>
              <a:t>field</a:t>
            </a:r>
            <a:endParaRPr lang="en-US" dirty="0">
              <a:solidFill>
                <a:schemeClr val="tx1">
                  <a:lumMod val="65000"/>
                  <a:lumOff val="35000"/>
                </a:schemeClr>
              </a:solidFill>
            </a:endParaRPr>
          </a:p>
          <a:p>
            <a:pPr marL="285750" indent="-285750" algn="just">
              <a:lnSpc>
                <a:spcPct val="150000"/>
              </a:lnSpc>
              <a:buFont typeface="Wingdings" panose="05000000000000000000" pitchFamily="2" charset="2"/>
              <a:buChar char="q"/>
            </a:pPr>
            <a:r>
              <a:rPr lang="en-US" b="1" dirty="0">
                <a:solidFill>
                  <a:schemeClr val="tx1">
                    <a:lumMod val="65000"/>
                    <a:lumOff val="35000"/>
                  </a:schemeClr>
                </a:solidFill>
              </a:rPr>
              <a:t>Logic Programming : </a:t>
            </a:r>
            <a:r>
              <a:rPr lang="en-US" dirty="0">
                <a:solidFill>
                  <a:schemeClr val="tx1">
                    <a:lumMod val="65000"/>
                    <a:lumOff val="35000"/>
                  </a:schemeClr>
                </a:solidFill>
              </a:rPr>
              <a:t>Computation as Logical </a:t>
            </a:r>
            <a:r>
              <a:rPr lang="en-US" dirty="0" smtClean="0">
                <a:solidFill>
                  <a:schemeClr val="tx1">
                    <a:lumMod val="65000"/>
                    <a:lumOff val="35000"/>
                  </a:schemeClr>
                </a:solidFill>
              </a:rPr>
              <a:t>deduction</a:t>
            </a:r>
            <a:endParaRPr lang="en-US" dirty="0">
              <a:solidFill>
                <a:schemeClr val="tx1">
                  <a:lumMod val="65000"/>
                  <a:lumOff val="35000"/>
                </a:schemeClr>
              </a:solidFill>
            </a:endParaRPr>
          </a:p>
          <a:p>
            <a:pPr marL="285750" indent="-285750" algn="just">
              <a:lnSpc>
                <a:spcPct val="150000"/>
              </a:lnSpc>
              <a:buFont typeface="Wingdings" panose="05000000000000000000" pitchFamily="2" charset="2"/>
              <a:buChar char="q"/>
            </a:pPr>
            <a:r>
              <a:rPr lang="en-US" dirty="0" smtClean="0">
                <a:solidFill>
                  <a:schemeClr val="tx1">
                    <a:lumMod val="65000"/>
                    <a:lumOff val="35000"/>
                  </a:schemeClr>
                </a:solidFill>
              </a:rPr>
              <a:t>Example : </a:t>
            </a:r>
            <a:r>
              <a:rPr lang="en-US" b="1" dirty="0" smtClean="0">
                <a:solidFill>
                  <a:srgbClr val="C00000"/>
                </a:solidFill>
              </a:rPr>
              <a:t>Prolog</a:t>
            </a:r>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7352"/>
          <a:stretch/>
        </p:blipFill>
        <p:spPr bwMode="auto">
          <a:xfrm>
            <a:off x="5882986" y="3013364"/>
            <a:ext cx="2744932" cy="330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30884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941301" cy="369332"/>
          </a:xfrm>
          <a:prstGeom prst="rect">
            <a:avLst/>
          </a:prstGeom>
        </p:spPr>
        <p:txBody>
          <a:bodyPr wrap="none">
            <a:spAutoFit/>
          </a:bodyPr>
          <a:lstStyle/>
          <a:p>
            <a:r>
              <a:rPr lang="en-US" b="1" dirty="0">
                <a:solidFill>
                  <a:schemeClr val="accent2">
                    <a:lumMod val="75000"/>
                  </a:schemeClr>
                </a:solidFill>
              </a:rPr>
              <a:t>Turing Machines</a:t>
            </a: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24</a:t>
            </a:fld>
            <a:endParaRPr lang="en-US"/>
          </a:p>
        </p:txBody>
      </p:sp>
      <p:sp>
        <p:nvSpPr>
          <p:cNvPr id="7" name="Rectangle 6"/>
          <p:cNvSpPr/>
          <p:nvPr/>
        </p:nvSpPr>
        <p:spPr>
          <a:xfrm>
            <a:off x="1066800" y="838200"/>
            <a:ext cx="7620000" cy="1754326"/>
          </a:xfrm>
          <a:prstGeom prst="rect">
            <a:avLst/>
          </a:prstGeom>
        </p:spPr>
        <p:txBody>
          <a:bodyPr wrap="square">
            <a:spAutoFit/>
          </a:bodyPr>
          <a:lstStyle/>
          <a:p>
            <a:pPr marL="285750" indent="-285750" algn="just">
              <a:lnSpc>
                <a:spcPct val="150000"/>
              </a:lnSpc>
              <a:buFont typeface="Wingdings" panose="05000000000000000000" pitchFamily="2" charset="2"/>
              <a:buChar char="q"/>
            </a:pPr>
            <a:r>
              <a:rPr lang="en-US" b="1" dirty="0">
                <a:solidFill>
                  <a:schemeClr val="tx1">
                    <a:lumMod val="65000"/>
                    <a:lumOff val="35000"/>
                  </a:schemeClr>
                </a:solidFill>
              </a:rPr>
              <a:t>Alen Turing(1912-1954)</a:t>
            </a:r>
          </a:p>
          <a:p>
            <a:pPr marL="285750" indent="-285750" algn="just">
              <a:lnSpc>
                <a:spcPct val="150000"/>
              </a:lnSpc>
              <a:buFont typeface="Wingdings" panose="05000000000000000000" pitchFamily="2" charset="2"/>
              <a:buChar char="q"/>
            </a:pPr>
            <a:r>
              <a:rPr lang="en-US" b="1" dirty="0"/>
              <a:t>Imperative Programming </a:t>
            </a:r>
            <a:r>
              <a:rPr lang="en-US" dirty="0">
                <a:solidFill>
                  <a:schemeClr val="tx1">
                    <a:lumMod val="65000"/>
                    <a:lumOff val="35000"/>
                  </a:schemeClr>
                </a:solidFill>
              </a:rPr>
              <a:t>: </a:t>
            </a:r>
            <a:r>
              <a:rPr lang="en-US" dirty="0" smtClean="0">
                <a:solidFill>
                  <a:schemeClr val="tx1">
                    <a:lumMod val="65000"/>
                    <a:lumOff val="35000"/>
                  </a:schemeClr>
                </a:solidFill>
              </a:rPr>
              <a:t>Sequences </a:t>
            </a:r>
            <a:r>
              <a:rPr lang="en-US" dirty="0">
                <a:solidFill>
                  <a:schemeClr val="tx1">
                    <a:lumMod val="65000"/>
                    <a:lumOff val="35000"/>
                  </a:schemeClr>
                </a:solidFill>
              </a:rPr>
              <a:t>of commands, explicit state transitions, update via </a:t>
            </a:r>
            <a:r>
              <a:rPr lang="en-US" dirty="0" smtClean="0">
                <a:solidFill>
                  <a:schemeClr val="tx1">
                    <a:lumMod val="65000"/>
                    <a:lumOff val="35000"/>
                  </a:schemeClr>
                </a:solidFill>
              </a:rPr>
              <a:t>assignment</a:t>
            </a:r>
          </a:p>
          <a:p>
            <a:pPr marL="285750" indent="-285750" algn="just">
              <a:lnSpc>
                <a:spcPct val="150000"/>
              </a:lnSpc>
              <a:buFont typeface="Wingdings" panose="05000000000000000000" pitchFamily="2" charset="2"/>
              <a:buChar char="q"/>
            </a:pPr>
            <a:r>
              <a:rPr lang="en-US" dirty="0" smtClean="0">
                <a:solidFill>
                  <a:schemeClr val="tx1">
                    <a:lumMod val="65000"/>
                    <a:lumOff val="35000"/>
                  </a:schemeClr>
                </a:solidFill>
              </a:rPr>
              <a:t>Example : </a:t>
            </a:r>
            <a:r>
              <a:rPr lang="en-US" b="1" dirty="0" smtClean="0">
                <a:solidFill>
                  <a:srgbClr val="C00000"/>
                </a:solidFill>
              </a:rPr>
              <a:t>Lisp</a:t>
            </a:r>
          </a:p>
        </p:txBody>
      </p:sp>
      <p:pic>
        <p:nvPicPr>
          <p:cNvPr id="532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6225" y="2362200"/>
            <a:ext cx="2960575" cy="3945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218841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2032929" cy="369332"/>
          </a:xfrm>
          <a:prstGeom prst="rect">
            <a:avLst/>
          </a:prstGeom>
        </p:spPr>
        <p:txBody>
          <a:bodyPr wrap="none">
            <a:spAutoFit/>
          </a:bodyPr>
          <a:lstStyle/>
          <a:p>
            <a:r>
              <a:rPr lang="en-US" b="1" dirty="0" smtClean="0">
                <a:solidFill>
                  <a:schemeClr val="accent2">
                    <a:lumMod val="75000"/>
                  </a:schemeClr>
                </a:solidFill>
              </a:rPr>
              <a:t>Lambda Calculus</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25</a:t>
            </a:fld>
            <a:endParaRPr lang="en-US"/>
          </a:p>
        </p:txBody>
      </p:sp>
      <p:sp>
        <p:nvSpPr>
          <p:cNvPr id="7" name="Rectangle 6"/>
          <p:cNvSpPr/>
          <p:nvPr/>
        </p:nvSpPr>
        <p:spPr>
          <a:xfrm>
            <a:off x="1066800" y="838200"/>
            <a:ext cx="5334000" cy="2677656"/>
          </a:xfrm>
          <a:prstGeom prst="rect">
            <a:avLst/>
          </a:prstGeom>
        </p:spPr>
        <p:txBody>
          <a:bodyPr wrap="square">
            <a:spAutoFit/>
          </a:bodyPr>
          <a:lstStyle/>
          <a:p>
            <a:pPr marL="285750" indent="-285750" algn="just">
              <a:lnSpc>
                <a:spcPct val="150000"/>
              </a:lnSpc>
              <a:buFont typeface="Wingdings" panose="05000000000000000000" pitchFamily="2" charset="2"/>
              <a:buChar char="q"/>
            </a:pPr>
            <a:r>
              <a:rPr lang="en-US" sz="1600" b="1" dirty="0" smtClean="0">
                <a:solidFill>
                  <a:schemeClr val="tx1">
                    <a:lumMod val="65000"/>
                    <a:lumOff val="35000"/>
                  </a:schemeClr>
                </a:solidFill>
              </a:rPr>
              <a:t>Alonzo Church(1903-1995)</a:t>
            </a:r>
            <a:endParaRPr lang="en-US" sz="1600" b="1" dirty="0">
              <a:solidFill>
                <a:schemeClr val="tx1">
                  <a:lumMod val="65000"/>
                  <a:lumOff val="35000"/>
                </a:schemeClr>
              </a:solidFill>
            </a:endParaRPr>
          </a:p>
          <a:p>
            <a:pPr marL="285750" indent="-285750" algn="just">
              <a:lnSpc>
                <a:spcPct val="150000"/>
              </a:lnSpc>
              <a:buFont typeface="Wingdings" panose="05000000000000000000" pitchFamily="2" charset="2"/>
              <a:buChar char="q"/>
            </a:pPr>
            <a:r>
              <a:rPr lang="en-US" sz="1600" dirty="0">
                <a:solidFill>
                  <a:schemeClr val="tx1">
                    <a:lumMod val="65000"/>
                    <a:lumOff val="35000"/>
                  </a:schemeClr>
                </a:solidFill>
              </a:rPr>
              <a:t>Formal basis for all functional languages, </a:t>
            </a:r>
            <a:r>
              <a:rPr lang="en-US" sz="1600" dirty="0" smtClean="0">
                <a:solidFill>
                  <a:schemeClr val="tx1">
                    <a:lumMod val="65000"/>
                    <a:lumOff val="35000"/>
                  </a:schemeClr>
                </a:solidFill>
              </a:rPr>
              <a:t>Semantics</a:t>
            </a:r>
            <a:r>
              <a:rPr lang="en-US" sz="1600" dirty="0">
                <a:solidFill>
                  <a:schemeClr val="tx1">
                    <a:lumMod val="65000"/>
                    <a:lumOff val="35000"/>
                  </a:schemeClr>
                </a:solidFill>
              </a:rPr>
              <a:t>, </a:t>
            </a:r>
            <a:endParaRPr lang="en-US" sz="1600" dirty="0" smtClean="0">
              <a:solidFill>
                <a:schemeClr val="tx1">
                  <a:lumMod val="65000"/>
                  <a:lumOff val="35000"/>
                </a:schemeClr>
              </a:solidFill>
            </a:endParaRPr>
          </a:p>
          <a:p>
            <a:pPr algn="just">
              <a:lnSpc>
                <a:spcPct val="150000"/>
              </a:lnSpc>
            </a:pPr>
            <a:r>
              <a:rPr lang="en-US" sz="1600" dirty="0">
                <a:solidFill>
                  <a:schemeClr val="tx1">
                    <a:lumMod val="65000"/>
                    <a:lumOff val="35000"/>
                  </a:schemeClr>
                </a:solidFill>
              </a:rPr>
              <a:t> </a:t>
            </a:r>
            <a:r>
              <a:rPr lang="en-US" sz="1600" dirty="0" smtClean="0">
                <a:solidFill>
                  <a:schemeClr val="tx1">
                    <a:lumMod val="65000"/>
                    <a:lumOff val="35000"/>
                  </a:schemeClr>
                </a:solidFill>
              </a:rPr>
              <a:t>    Type theory</a:t>
            </a:r>
          </a:p>
          <a:p>
            <a:pPr algn="just">
              <a:lnSpc>
                <a:spcPct val="150000"/>
              </a:lnSpc>
            </a:pPr>
            <a:endParaRPr lang="en-US" sz="1600" dirty="0">
              <a:solidFill>
                <a:schemeClr val="tx1">
                  <a:lumMod val="65000"/>
                  <a:lumOff val="35000"/>
                </a:schemeClr>
              </a:solidFill>
            </a:endParaRPr>
          </a:p>
          <a:p>
            <a:pPr marL="285750" indent="-285750" algn="just">
              <a:lnSpc>
                <a:spcPct val="150000"/>
              </a:lnSpc>
              <a:buFont typeface="Wingdings" panose="05000000000000000000" pitchFamily="2" charset="2"/>
              <a:buChar char="q"/>
            </a:pPr>
            <a:r>
              <a:rPr lang="en-US" sz="1600" b="1" dirty="0">
                <a:solidFill>
                  <a:schemeClr val="tx1">
                    <a:lumMod val="65000"/>
                    <a:lumOff val="35000"/>
                  </a:schemeClr>
                </a:solidFill>
              </a:rPr>
              <a:t>Functional Programming </a:t>
            </a:r>
            <a:r>
              <a:rPr lang="en-US" sz="1600" dirty="0">
                <a:solidFill>
                  <a:schemeClr val="tx1">
                    <a:lumMod val="65000"/>
                    <a:lumOff val="35000"/>
                  </a:schemeClr>
                </a:solidFill>
              </a:rPr>
              <a:t>: Pure expression evaluation, </a:t>
            </a:r>
            <a:r>
              <a:rPr lang="en-US" sz="1600" dirty="0" smtClean="0">
                <a:solidFill>
                  <a:schemeClr val="tx1">
                    <a:lumMod val="65000"/>
                    <a:lumOff val="35000"/>
                  </a:schemeClr>
                </a:solidFill>
              </a:rPr>
              <a:t>No </a:t>
            </a:r>
            <a:r>
              <a:rPr lang="en-US" sz="1600" dirty="0">
                <a:solidFill>
                  <a:schemeClr val="tx1">
                    <a:lumMod val="65000"/>
                    <a:lumOff val="35000"/>
                  </a:schemeClr>
                </a:solidFill>
              </a:rPr>
              <a:t>assignment </a:t>
            </a:r>
            <a:r>
              <a:rPr lang="en-US" sz="1600" dirty="0" smtClean="0">
                <a:solidFill>
                  <a:schemeClr val="tx1">
                    <a:lumMod val="65000"/>
                    <a:lumOff val="35000"/>
                  </a:schemeClr>
                </a:solidFill>
              </a:rPr>
              <a:t>operator</a:t>
            </a:r>
          </a:p>
          <a:p>
            <a:pPr marL="285750" indent="-285750" algn="just">
              <a:lnSpc>
                <a:spcPct val="150000"/>
              </a:lnSpc>
              <a:buFont typeface="Wingdings" panose="05000000000000000000" pitchFamily="2" charset="2"/>
              <a:buChar char="q"/>
            </a:pPr>
            <a:r>
              <a:rPr lang="en-US" sz="1600" dirty="0" smtClean="0">
                <a:solidFill>
                  <a:schemeClr val="tx1">
                    <a:lumMod val="65000"/>
                    <a:lumOff val="35000"/>
                  </a:schemeClr>
                </a:solidFill>
              </a:rPr>
              <a:t>Examples : </a:t>
            </a:r>
            <a:r>
              <a:rPr lang="en-US" sz="1600" b="1" dirty="0" smtClean="0">
                <a:solidFill>
                  <a:srgbClr val="C00000"/>
                </a:solidFill>
              </a:rPr>
              <a:t>Haskell</a:t>
            </a:r>
            <a:r>
              <a:rPr lang="en-US" sz="1600" dirty="0" smtClean="0">
                <a:solidFill>
                  <a:schemeClr val="tx1">
                    <a:lumMod val="65000"/>
                    <a:lumOff val="35000"/>
                  </a:schemeClr>
                </a:solidFill>
              </a:rPr>
              <a:t>, </a:t>
            </a:r>
            <a:r>
              <a:rPr lang="en-US" sz="1600" b="1" dirty="0" smtClean="0">
                <a:solidFill>
                  <a:srgbClr val="C00000"/>
                </a:solidFill>
              </a:rPr>
              <a:t>Groovy</a:t>
            </a:r>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6036" y="838200"/>
            <a:ext cx="2087690" cy="27895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143000" y="3623608"/>
            <a:ext cx="6456218" cy="1938992"/>
          </a:xfrm>
          <a:prstGeom prst="rect">
            <a:avLst/>
          </a:prstGeom>
        </p:spPr>
        <p:txBody>
          <a:bodyPr wrap="square">
            <a:spAutoFit/>
          </a:bodyPr>
          <a:lstStyle/>
          <a:p>
            <a:pPr algn="just">
              <a:lnSpc>
                <a:spcPct val="150000"/>
              </a:lnSpc>
            </a:pPr>
            <a:r>
              <a:rPr lang="en-US" sz="1600" b="1" dirty="0">
                <a:solidFill>
                  <a:schemeClr val="accent2">
                    <a:lumMod val="75000"/>
                  </a:schemeClr>
                </a:solidFill>
              </a:rPr>
              <a:t>Functional Languages:</a:t>
            </a:r>
          </a:p>
          <a:p>
            <a:pPr marL="285750" indent="-285750" algn="just">
              <a:lnSpc>
                <a:spcPct val="150000"/>
              </a:lnSpc>
              <a:buFont typeface="Wingdings" panose="05000000000000000000" pitchFamily="2" charset="2"/>
              <a:buChar char="q"/>
            </a:pPr>
            <a:r>
              <a:rPr lang="en-US" sz="1600" dirty="0"/>
              <a:t>It is easier to describe the complex program.</a:t>
            </a:r>
          </a:p>
          <a:p>
            <a:pPr marL="285750" indent="-285750" algn="just">
              <a:lnSpc>
                <a:spcPct val="150000"/>
              </a:lnSpc>
              <a:buFont typeface="Wingdings" panose="05000000000000000000" pitchFamily="2" charset="2"/>
              <a:buChar char="q"/>
            </a:pPr>
            <a:r>
              <a:rPr lang="en-US" sz="1600" dirty="0"/>
              <a:t>Portability and Resolvability are more important than Efficiency</a:t>
            </a:r>
          </a:p>
          <a:p>
            <a:pPr marL="285750" indent="-285750" algn="just">
              <a:lnSpc>
                <a:spcPct val="150000"/>
              </a:lnSpc>
              <a:buFont typeface="Wingdings" panose="05000000000000000000" pitchFamily="2" charset="2"/>
              <a:buChar char="q"/>
            </a:pPr>
            <a:r>
              <a:rPr lang="en-US" sz="1600" dirty="0"/>
              <a:t>For this reason, they are more </a:t>
            </a:r>
            <a:r>
              <a:rPr lang="en-US" sz="1600" dirty="0" smtClean="0"/>
              <a:t>Interpretive </a:t>
            </a:r>
            <a:r>
              <a:rPr lang="en-US" sz="1600" dirty="0"/>
              <a:t>and on a </a:t>
            </a:r>
            <a:r>
              <a:rPr lang="en-US" sz="1600" dirty="0" smtClean="0"/>
              <a:t>Virtual Machine</a:t>
            </a:r>
            <a:r>
              <a:rPr lang="en-US" sz="1600" dirty="0"/>
              <a:t>.</a:t>
            </a:r>
          </a:p>
          <a:p>
            <a:pPr marL="285750" indent="-285750" algn="just">
              <a:lnSpc>
                <a:spcPct val="150000"/>
              </a:lnSpc>
              <a:buFont typeface="Wingdings" panose="05000000000000000000" pitchFamily="2" charset="2"/>
              <a:buChar char="q"/>
            </a:pPr>
            <a:r>
              <a:rPr lang="en-US" sz="1600" dirty="0"/>
              <a:t>They are generally </a:t>
            </a:r>
            <a:r>
              <a:rPr lang="en-US" sz="1600" dirty="0" smtClean="0"/>
              <a:t>High Level</a:t>
            </a:r>
            <a:endParaRPr lang="en-US" sz="1600" dirty="0"/>
          </a:p>
        </p:txBody>
      </p:sp>
    </p:spTree>
    <p:extLst>
      <p:ext uri="{BB962C8B-B14F-4D97-AF65-F5344CB8AC3E}">
        <p14:creationId xmlns:p14="http://schemas.microsoft.com/office/powerpoint/2010/main" val="41218841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2110962" cy="369332"/>
          </a:xfrm>
          <a:prstGeom prst="rect">
            <a:avLst/>
          </a:prstGeom>
        </p:spPr>
        <p:txBody>
          <a:bodyPr wrap="none">
            <a:spAutoFit/>
          </a:bodyPr>
          <a:lstStyle/>
          <a:p>
            <a:r>
              <a:rPr lang="en-US" b="1" dirty="0" smtClean="0">
                <a:solidFill>
                  <a:schemeClr val="accent2">
                    <a:lumMod val="75000"/>
                  </a:schemeClr>
                </a:solidFill>
              </a:rPr>
              <a:t>Automata Theory</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26</a:t>
            </a:fld>
            <a:endParaRPr lang="en-US"/>
          </a:p>
        </p:txBody>
      </p:sp>
      <p:sp>
        <p:nvSpPr>
          <p:cNvPr id="7" name="Rectangle 6"/>
          <p:cNvSpPr/>
          <p:nvPr/>
        </p:nvSpPr>
        <p:spPr>
          <a:xfrm>
            <a:off x="1066800" y="838200"/>
            <a:ext cx="7620000" cy="2169825"/>
          </a:xfrm>
          <a:prstGeom prst="rect">
            <a:avLst/>
          </a:prstGeom>
        </p:spPr>
        <p:txBody>
          <a:bodyPr wrap="square">
            <a:spAutoFit/>
          </a:bodyPr>
          <a:lstStyle/>
          <a:p>
            <a:pPr marL="285750" indent="-285750" algn="just">
              <a:lnSpc>
                <a:spcPct val="150000"/>
              </a:lnSpc>
              <a:buFont typeface="Wingdings" panose="05000000000000000000" pitchFamily="2" charset="2"/>
              <a:buChar char="q"/>
            </a:pPr>
            <a:r>
              <a:rPr lang="en-US" b="1" dirty="0">
                <a:solidFill>
                  <a:schemeClr val="tx1">
                    <a:lumMod val="65000"/>
                    <a:lumOff val="35000"/>
                  </a:schemeClr>
                </a:solidFill>
              </a:rPr>
              <a:t>Recursive </a:t>
            </a:r>
            <a:r>
              <a:rPr lang="en-US" b="1" dirty="0" smtClean="0">
                <a:solidFill>
                  <a:schemeClr val="tx1">
                    <a:lumMod val="65000"/>
                    <a:lumOff val="35000"/>
                  </a:schemeClr>
                </a:solidFill>
              </a:rPr>
              <a:t>Functions </a:t>
            </a:r>
            <a:r>
              <a:rPr lang="en-US" b="1" dirty="0">
                <a:solidFill>
                  <a:schemeClr val="tx1">
                    <a:lumMod val="65000"/>
                    <a:lumOff val="35000"/>
                  </a:schemeClr>
                </a:solidFill>
              </a:rPr>
              <a:t>&amp; </a:t>
            </a:r>
            <a:r>
              <a:rPr lang="en-US" b="1" dirty="0" smtClean="0">
                <a:solidFill>
                  <a:schemeClr val="tx1">
                    <a:lumMod val="65000"/>
                    <a:lumOff val="35000"/>
                  </a:schemeClr>
                </a:solidFill>
              </a:rPr>
              <a:t>Automata</a:t>
            </a:r>
            <a:endParaRPr lang="en-US" b="1" dirty="0">
              <a:solidFill>
                <a:schemeClr val="tx1">
                  <a:lumMod val="65000"/>
                  <a:lumOff val="35000"/>
                </a:schemeClr>
              </a:solidFill>
            </a:endParaRPr>
          </a:p>
          <a:p>
            <a:pPr marL="285750" indent="-285750" algn="just">
              <a:lnSpc>
                <a:spcPct val="150000"/>
              </a:lnSpc>
              <a:buFont typeface="Wingdings" panose="05000000000000000000" pitchFamily="2" charset="2"/>
              <a:buChar char="q"/>
            </a:pPr>
            <a:r>
              <a:rPr lang="en-US" b="1" dirty="0">
                <a:solidFill>
                  <a:schemeClr val="tx1">
                    <a:lumMod val="65000"/>
                    <a:lumOff val="35000"/>
                  </a:schemeClr>
                </a:solidFill>
              </a:rPr>
              <a:t>Stephen Kleene(1909-1994)</a:t>
            </a:r>
          </a:p>
          <a:p>
            <a:pPr marL="285750" indent="-285750" algn="just">
              <a:lnSpc>
                <a:spcPct val="150000"/>
              </a:lnSpc>
              <a:buFont typeface="Wingdings" panose="05000000000000000000" pitchFamily="2" charset="2"/>
              <a:buChar char="q"/>
            </a:pPr>
            <a:r>
              <a:rPr lang="en-US" dirty="0">
                <a:solidFill>
                  <a:schemeClr val="tx1">
                    <a:lumMod val="65000"/>
                    <a:lumOff val="35000"/>
                  </a:schemeClr>
                </a:solidFill>
              </a:rPr>
              <a:t>Regular </a:t>
            </a:r>
            <a:r>
              <a:rPr lang="en-US" dirty="0" smtClean="0">
                <a:solidFill>
                  <a:schemeClr val="tx1">
                    <a:lumMod val="65000"/>
                    <a:lumOff val="35000"/>
                  </a:schemeClr>
                </a:solidFill>
              </a:rPr>
              <a:t>expressions</a:t>
            </a:r>
          </a:p>
          <a:p>
            <a:pPr marL="285750" indent="-285750" algn="just">
              <a:lnSpc>
                <a:spcPct val="150000"/>
              </a:lnSpc>
              <a:buFont typeface="Wingdings" panose="05000000000000000000" pitchFamily="2" charset="2"/>
              <a:buChar char="q"/>
            </a:pPr>
            <a:r>
              <a:rPr lang="en-US" dirty="0" smtClean="0">
                <a:solidFill>
                  <a:schemeClr val="tx1">
                    <a:lumMod val="65000"/>
                    <a:lumOff val="35000"/>
                  </a:schemeClr>
                </a:solidFill>
              </a:rPr>
              <a:t>finite-state machines </a:t>
            </a:r>
          </a:p>
          <a:p>
            <a:pPr marL="285750" indent="-285750" algn="just">
              <a:lnSpc>
                <a:spcPct val="150000"/>
              </a:lnSpc>
              <a:buFont typeface="Wingdings" panose="05000000000000000000" pitchFamily="2" charset="2"/>
              <a:buChar char="q"/>
            </a:pPr>
            <a:r>
              <a:rPr lang="en-US" dirty="0" smtClean="0">
                <a:solidFill>
                  <a:schemeClr val="tx1">
                    <a:lumMod val="65000"/>
                    <a:lumOff val="35000"/>
                  </a:schemeClr>
                </a:solidFill>
              </a:rPr>
              <a:t>PDA(pushdown </a:t>
            </a:r>
            <a:r>
              <a:rPr lang="en-US" dirty="0">
                <a:solidFill>
                  <a:schemeClr val="tx1">
                    <a:lumMod val="65000"/>
                    <a:lumOff val="35000"/>
                  </a:schemeClr>
                </a:solidFill>
              </a:rPr>
              <a:t>automaton)</a:t>
            </a:r>
            <a:endParaRPr lang="en-US" dirty="0" smtClean="0">
              <a:solidFill>
                <a:schemeClr val="tx1">
                  <a:lumMod val="65000"/>
                  <a:lumOff val="35000"/>
                </a:schemeClr>
              </a:solidFill>
            </a:endParaRPr>
          </a:p>
        </p:txBody>
      </p:sp>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990600"/>
            <a:ext cx="2286000" cy="3330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67117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942887" cy="369332"/>
          </a:xfrm>
          <a:prstGeom prst="rect">
            <a:avLst/>
          </a:prstGeom>
        </p:spPr>
        <p:txBody>
          <a:bodyPr wrap="none">
            <a:spAutoFit/>
          </a:bodyPr>
          <a:lstStyle/>
          <a:p>
            <a:r>
              <a:rPr lang="en-US" b="1" dirty="0" smtClean="0">
                <a:solidFill>
                  <a:schemeClr val="accent2">
                    <a:lumMod val="75000"/>
                  </a:schemeClr>
                </a:solidFill>
              </a:rPr>
              <a:t>Others</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27</a:t>
            </a:fld>
            <a:endParaRPr lang="en-US"/>
          </a:p>
        </p:txBody>
      </p:sp>
      <p:sp>
        <p:nvSpPr>
          <p:cNvPr id="7" name="Rectangle 6"/>
          <p:cNvSpPr/>
          <p:nvPr/>
        </p:nvSpPr>
        <p:spPr>
          <a:xfrm>
            <a:off x="1066800" y="838200"/>
            <a:ext cx="7620000" cy="4247317"/>
          </a:xfrm>
          <a:prstGeom prst="rect">
            <a:avLst/>
          </a:prstGeom>
        </p:spPr>
        <p:txBody>
          <a:bodyPr wrap="square">
            <a:spAutoFit/>
          </a:bodyPr>
          <a:lstStyle/>
          <a:p>
            <a:pPr algn="just">
              <a:lnSpc>
                <a:spcPct val="150000"/>
              </a:lnSpc>
            </a:pPr>
            <a:r>
              <a:rPr lang="en-US" b="1" dirty="0">
                <a:solidFill>
                  <a:schemeClr val="tx1">
                    <a:lumMod val="65000"/>
                    <a:lumOff val="35000"/>
                  </a:schemeClr>
                </a:solidFill>
              </a:rPr>
              <a:t>Combinatory Logic</a:t>
            </a:r>
          </a:p>
          <a:p>
            <a:pPr marL="285750" indent="-285750" algn="just">
              <a:lnSpc>
                <a:spcPct val="150000"/>
              </a:lnSpc>
              <a:buFont typeface="Wingdings" panose="05000000000000000000" pitchFamily="2" charset="2"/>
              <a:buChar char="q"/>
            </a:pPr>
            <a:r>
              <a:rPr lang="en-US" dirty="0">
                <a:solidFill>
                  <a:schemeClr val="tx1">
                    <a:lumMod val="65000"/>
                    <a:lumOff val="35000"/>
                  </a:schemeClr>
                </a:solidFill>
              </a:rPr>
              <a:t>Moses </a:t>
            </a:r>
            <a:r>
              <a:rPr lang="en-US" dirty="0" smtClean="0">
                <a:solidFill>
                  <a:schemeClr val="tx1">
                    <a:lumMod val="65000"/>
                    <a:lumOff val="35000"/>
                  </a:schemeClr>
                </a:solidFill>
              </a:rPr>
              <a:t>Schonfinkel, </a:t>
            </a:r>
            <a:r>
              <a:rPr lang="en-US" dirty="0" err="1" smtClean="0">
                <a:solidFill>
                  <a:schemeClr val="tx1">
                    <a:lumMod val="65000"/>
                    <a:lumOff val="35000"/>
                  </a:schemeClr>
                </a:solidFill>
              </a:rPr>
              <a:t>Logition</a:t>
            </a:r>
            <a:r>
              <a:rPr lang="en-US" dirty="0" smtClean="0">
                <a:solidFill>
                  <a:schemeClr val="tx1">
                    <a:lumMod val="65000"/>
                    <a:lumOff val="35000"/>
                  </a:schemeClr>
                </a:solidFill>
              </a:rPr>
              <a:t>(1889-1942</a:t>
            </a:r>
            <a:r>
              <a:rPr lang="en-US" dirty="0">
                <a:solidFill>
                  <a:schemeClr val="tx1">
                    <a:lumMod val="65000"/>
                    <a:lumOff val="35000"/>
                  </a:schemeClr>
                </a:solidFill>
              </a:rPr>
              <a:t>)</a:t>
            </a:r>
          </a:p>
          <a:p>
            <a:pPr marL="285750" indent="-285750" algn="just">
              <a:lnSpc>
                <a:spcPct val="150000"/>
              </a:lnSpc>
              <a:buFont typeface="Wingdings" panose="05000000000000000000" pitchFamily="2" charset="2"/>
              <a:buChar char="q"/>
            </a:pPr>
            <a:r>
              <a:rPr lang="en-US" dirty="0">
                <a:solidFill>
                  <a:schemeClr val="tx1">
                    <a:lumMod val="65000"/>
                    <a:lumOff val="35000"/>
                  </a:schemeClr>
                </a:solidFill>
              </a:rPr>
              <a:t>Haskell Curry(1900-1982</a:t>
            </a:r>
            <a:r>
              <a:rPr lang="en-US" dirty="0" smtClean="0">
                <a:solidFill>
                  <a:schemeClr val="tx1">
                    <a:lumMod val="65000"/>
                    <a:lumOff val="35000"/>
                  </a:schemeClr>
                </a:solidFill>
              </a:rPr>
              <a:t>)</a:t>
            </a:r>
          </a:p>
          <a:p>
            <a:pPr marL="285750" indent="-285750" algn="just">
              <a:lnSpc>
                <a:spcPct val="150000"/>
              </a:lnSpc>
              <a:buFont typeface="Wingdings" panose="05000000000000000000" pitchFamily="2" charset="2"/>
              <a:buChar char="q"/>
            </a:pPr>
            <a:r>
              <a:rPr lang="en-US" dirty="0">
                <a:solidFill>
                  <a:schemeClr val="tx1">
                    <a:lumMod val="65000"/>
                    <a:lumOff val="35000"/>
                  </a:schemeClr>
                </a:solidFill>
              </a:rPr>
              <a:t>Effective in the development of functional languages</a:t>
            </a:r>
          </a:p>
          <a:p>
            <a:pPr marL="285750" indent="-285750" algn="just">
              <a:lnSpc>
                <a:spcPct val="150000"/>
              </a:lnSpc>
              <a:buFont typeface="Wingdings" panose="05000000000000000000" pitchFamily="2" charset="2"/>
              <a:buChar char="q"/>
            </a:pPr>
            <a:endParaRPr lang="en-US" b="1" dirty="0">
              <a:solidFill>
                <a:schemeClr val="tx1">
                  <a:lumMod val="65000"/>
                  <a:lumOff val="35000"/>
                </a:schemeClr>
              </a:solidFill>
            </a:endParaRPr>
          </a:p>
          <a:p>
            <a:pPr algn="just">
              <a:lnSpc>
                <a:spcPct val="150000"/>
              </a:lnSpc>
            </a:pPr>
            <a:r>
              <a:rPr lang="en-US" b="1" dirty="0">
                <a:solidFill>
                  <a:schemeClr val="tx1">
                    <a:lumMod val="65000"/>
                    <a:lumOff val="35000"/>
                  </a:schemeClr>
                </a:solidFill>
              </a:rPr>
              <a:t>Post Production Systems</a:t>
            </a:r>
          </a:p>
          <a:p>
            <a:pPr marL="285750" indent="-285750" algn="just">
              <a:lnSpc>
                <a:spcPct val="150000"/>
              </a:lnSpc>
              <a:buFont typeface="Wingdings" panose="05000000000000000000" pitchFamily="2" charset="2"/>
              <a:buChar char="q"/>
            </a:pPr>
            <a:r>
              <a:rPr lang="en-US" dirty="0">
                <a:solidFill>
                  <a:schemeClr val="tx1">
                    <a:lumMod val="65000"/>
                    <a:lumOff val="35000"/>
                  </a:schemeClr>
                </a:solidFill>
              </a:rPr>
              <a:t>Emil Post(1897-1954)</a:t>
            </a:r>
          </a:p>
          <a:p>
            <a:pPr marL="285750" indent="-285750" algn="just">
              <a:lnSpc>
                <a:spcPct val="150000"/>
              </a:lnSpc>
              <a:buFont typeface="Wingdings" panose="05000000000000000000" pitchFamily="2" charset="2"/>
              <a:buChar char="q"/>
            </a:pPr>
            <a:endParaRPr lang="en-US" b="1" dirty="0">
              <a:solidFill>
                <a:schemeClr val="tx1">
                  <a:lumMod val="65000"/>
                  <a:lumOff val="35000"/>
                </a:schemeClr>
              </a:solidFill>
            </a:endParaRPr>
          </a:p>
          <a:p>
            <a:pPr algn="just">
              <a:lnSpc>
                <a:spcPct val="150000"/>
              </a:lnSpc>
            </a:pPr>
            <a:r>
              <a:rPr lang="en-US" b="1" dirty="0">
                <a:solidFill>
                  <a:schemeClr val="tx1">
                    <a:lumMod val="65000"/>
                    <a:lumOff val="35000"/>
                  </a:schemeClr>
                </a:solidFill>
              </a:rPr>
              <a:t>Markov Algorithms</a:t>
            </a:r>
          </a:p>
          <a:p>
            <a:pPr marL="285750" indent="-285750" algn="just">
              <a:lnSpc>
                <a:spcPct val="150000"/>
              </a:lnSpc>
              <a:buFont typeface="Wingdings" panose="05000000000000000000" pitchFamily="2" charset="2"/>
              <a:buChar char="q"/>
            </a:pPr>
            <a:r>
              <a:rPr lang="en-US" dirty="0">
                <a:solidFill>
                  <a:schemeClr val="tx1">
                    <a:lumMod val="65000"/>
                    <a:lumOff val="35000"/>
                  </a:schemeClr>
                </a:solidFill>
              </a:rPr>
              <a:t>Andrey Markov(1903-1979)</a:t>
            </a:r>
            <a:endParaRPr lang="en-US" dirty="0" smtClean="0">
              <a:solidFill>
                <a:schemeClr val="tx1">
                  <a:lumMod val="65000"/>
                  <a:lumOff val="35000"/>
                </a:schemeClr>
              </a:solidFill>
            </a:endParaRPr>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8698" y="862895"/>
            <a:ext cx="1707320" cy="2098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3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118" y="4724400"/>
            <a:ext cx="1808936" cy="192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32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0159" t="8082" r="21012" b="8484"/>
          <a:stretch/>
        </p:blipFill>
        <p:spPr bwMode="auto">
          <a:xfrm>
            <a:off x="6096000" y="3052100"/>
            <a:ext cx="1716358" cy="243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51501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0" y="1976735"/>
            <a:ext cx="3429000" cy="2235164"/>
          </a:xfrm>
          <a:prstGeom prst="rect">
            <a:avLst/>
          </a:prstGeom>
          <a:noFill/>
        </p:spPr>
        <p:txBody>
          <a:bodyPr wrap="square" rtlCol="0">
            <a:spAutoFit/>
          </a:bodyPr>
          <a:lstStyle/>
          <a:p>
            <a:pPr algn="ctr">
              <a:lnSpc>
                <a:spcPct val="150000"/>
              </a:lnSpc>
            </a:pPr>
            <a:r>
              <a:rPr lang="en-US" sz="5400" b="1" dirty="0" smtClean="0">
                <a:solidFill>
                  <a:schemeClr val="accent2">
                    <a:lumMod val="75000"/>
                  </a:schemeClr>
                </a:solidFill>
              </a:rPr>
              <a:t>Chapter 3</a:t>
            </a:r>
          </a:p>
          <a:p>
            <a:pPr algn="ctr">
              <a:lnSpc>
                <a:spcPct val="150000"/>
              </a:lnSpc>
            </a:pPr>
            <a:r>
              <a:rPr lang="en-US" sz="4400" b="1" dirty="0" smtClean="0">
                <a:solidFill>
                  <a:schemeClr val="accent2">
                    <a:lumMod val="75000"/>
                  </a:schemeClr>
                </a:solidFill>
              </a:rPr>
              <a:t>Paradigms</a:t>
            </a:r>
            <a:endParaRPr lang="en-US" sz="5400" b="1" dirty="0">
              <a:solidFill>
                <a:schemeClr val="accent2">
                  <a:lumMod val="75000"/>
                </a:schemeClr>
              </a:solidFill>
            </a:endParaRPr>
          </a:p>
        </p:txBody>
      </p:sp>
    </p:spTree>
    <p:extLst>
      <p:ext uri="{BB962C8B-B14F-4D97-AF65-F5344CB8AC3E}">
        <p14:creationId xmlns:p14="http://schemas.microsoft.com/office/powerpoint/2010/main" val="1110257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317540" cy="369332"/>
          </a:xfrm>
          <a:prstGeom prst="rect">
            <a:avLst/>
          </a:prstGeom>
        </p:spPr>
        <p:txBody>
          <a:bodyPr wrap="none">
            <a:spAutoFit/>
          </a:bodyPr>
          <a:lstStyle/>
          <a:p>
            <a:r>
              <a:rPr lang="en-US" b="1" dirty="0" smtClean="0">
                <a:solidFill>
                  <a:schemeClr val="accent2">
                    <a:lumMod val="75000"/>
                  </a:schemeClr>
                </a:solidFill>
              </a:rPr>
              <a:t>Paradigms</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29</a:t>
            </a:fld>
            <a:endParaRPr lang="en-US"/>
          </a:p>
        </p:txBody>
      </p:sp>
      <p:sp>
        <p:nvSpPr>
          <p:cNvPr id="7" name="Rectangle 6"/>
          <p:cNvSpPr/>
          <p:nvPr/>
        </p:nvSpPr>
        <p:spPr>
          <a:xfrm>
            <a:off x="1295400" y="838200"/>
            <a:ext cx="7391400" cy="338554"/>
          </a:xfrm>
          <a:prstGeom prst="rect">
            <a:avLst/>
          </a:prstGeom>
        </p:spPr>
        <p:txBody>
          <a:bodyPr wrap="square">
            <a:spAutoFit/>
          </a:bodyPr>
          <a:lstStyle/>
          <a:p>
            <a:pPr algn="just"/>
            <a:r>
              <a:rPr lang="en-US" sz="1600" b="1" dirty="0" smtClean="0">
                <a:solidFill>
                  <a:schemeClr val="accent2">
                    <a:lumMod val="75000"/>
                  </a:schemeClr>
                </a:solidFill>
              </a:rPr>
              <a:t>Main Paradigms : </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512" y="1371600"/>
            <a:ext cx="7115175"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23767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19200" y="1039091"/>
            <a:ext cx="7162800" cy="1754326"/>
          </a:xfrm>
          <a:prstGeom prst="rect">
            <a:avLst/>
          </a:prstGeom>
        </p:spPr>
        <p:txBody>
          <a:bodyPr wrap="square">
            <a:spAutoFit/>
          </a:bodyPr>
          <a:lstStyle/>
          <a:p>
            <a:pPr marL="285750" indent="-285750">
              <a:lnSpc>
                <a:spcPct val="150000"/>
              </a:lnSpc>
              <a:buFont typeface="Wingdings" panose="05000000000000000000" pitchFamily="2" charset="2"/>
              <a:buChar char="q"/>
            </a:pPr>
            <a:r>
              <a:rPr lang="en-US" b="1" dirty="0" smtClean="0">
                <a:solidFill>
                  <a:schemeClr val="accent2">
                    <a:lumMod val="75000"/>
                  </a:schemeClr>
                </a:solidFill>
              </a:rPr>
              <a:t>History</a:t>
            </a:r>
          </a:p>
          <a:p>
            <a:pPr marL="285750" indent="-285750">
              <a:lnSpc>
                <a:spcPct val="150000"/>
              </a:lnSpc>
              <a:buFont typeface="Wingdings" panose="05000000000000000000" pitchFamily="2" charset="2"/>
              <a:buChar char="q"/>
            </a:pPr>
            <a:r>
              <a:rPr lang="en-US" b="1" dirty="0" smtClean="0">
                <a:solidFill>
                  <a:schemeClr val="accent2">
                    <a:lumMod val="75000"/>
                  </a:schemeClr>
                </a:solidFill>
              </a:rPr>
              <a:t>Theories </a:t>
            </a:r>
          </a:p>
          <a:p>
            <a:pPr marL="285750" indent="-285750">
              <a:lnSpc>
                <a:spcPct val="150000"/>
              </a:lnSpc>
              <a:buFont typeface="Wingdings" panose="05000000000000000000" pitchFamily="2" charset="2"/>
              <a:buChar char="q"/>
            </a:pPr>
            <a:r>
              <a:rPr lang="en-US" b="1" dirty="0" smtClean="0">
                <a:solidFill>
                  <a:schemeClr val="accent2">
                    <a:lumMod val="75000"/>
                  </a:schemeClr>
                </a:solidFill>
              </a:rPr>
              <a:t>Paradigms </a:t>
            </a:r>
          </a:p>
          <a:p>
            <a:pPr marL="285750" indent="-285750">
              <a:lnSpc>
                <a:spcPct val="150000"/>
              </a:lnSpc>
              <a:buFont typeface="Wingdings" panose="05000000000000000000" pitchFamily="2" charset="2"/>
              <a:buChar char="q"/>
            </a:pPr>
            <a:r>
              <a:rPr lang="en-US" b="1" dirty="0" smtClean="0">
                <a:solidFill>
                  <a:schemeClr val="accent2">
                    <a:lumMod val="75000"/>
                  </a:schemeClr>
                </a:solidFill>
              </a:rPr>
              <a:t>Languages </a:t>
            </a:r>
          </a:p>
        </p:txBody>
      </p:sp>
      <p:sp>
        <p:nvSpPr>
          <p:cNvPr id="3" name="Rectangle 2"/>
          <p:cNvSpPr/>
          <p:nvPr/>
        </p:nvSpPr>
        <p:spPr>
          <a:xfrm>
            <a:off x="3429000" y="381000"/>
            <a:ext cx="2592376" cy="369332"/>
          </a:xfrm>
          <a:prstGeom prst="rect">
            <a:avLst/>
          </a:prstGeom>
        </p:spPr>
        <p:txBody>
          <a:bodyPr wrap="none">
            <a:spAutoFit/>
          </a:bodyPr>
          <a:lstStyle/>
          <a:p>
            <a:r>
              <a:rPr lang="en-US" b="1" dirty="0" smtClean="0">
                <a:solidFill>
                  <a:schemeClr val="accent2">
                    <a:lumMod val="75000"/>
                  </a:schemeClr>
                </a:solidFill>
              </a:rPr>
              <a:t>Content at the Glance</a:t>
            </a:r>
            <a:endParaRPr lang="en-US" b="1" dirty="0">
              <a:solidFill>
                <a:schemeClr val="accent2">
                  <a:lumMod val="75000"/>
                </a:schemeClr>
              </a:solidFill>
            </a:endParaRPr>
          </a:p>
        </p:txBody>
      </p:sp>
      <p:cxnSp>
        <p:nvCxnSpPr>
          <p:cNvPr id="4" name="Straight Connector 3"/>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pic>
        <p:nvPicPr>
          <p:cNvPr id="512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793417"/>
            <a:ext cx="7467600" cy="3803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032" y="1062281"/>
            <a:ext cx="3976687" cy="15780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39229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317540" cy="369332"/>
          </a:xfrm>
          <a:prstGeom prst="rect">
            <a:avLst/>
          </a:prstGeom>
        </p:spPr>
        <p:txBody>
          <a:bodyPr wrap="none">
            <a:spAutoFit/>
          </a:bodyPr>
          <a:lstStyle/>
          <a:p>
            <a:r>
              <a:rPr lang="en-US" b="1" dirty="0" smtClean="0">
                <a:solidFill>
                  <a:schemeClr val="accent2">
                    <a:lumMod val="75000"/>
                  </a:schemeClr>
                </a:solidFill>
              </a:rPr>
              <a:t>Paradigms</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30</a:t>
            </a:fld>
            <a:endParaRPr lang="en-US"/>
          </a:p>
        </p:txBody>
      </p:sp>
      <p:sp>
        <p:nvSpPr>
          <p:cNvPr id="7" name="Rectangle 6"/>
          <p:cNvSpPr/>
          <p:nvPr/>
        </p:nvSpPr>
        <p:spPr>
          <a:xfrm>
            <a:off x="1295400" y="838200"/>
            <a:ext cx="7391400" cy="3785652"/>
          </a:xfrm>
          <a:prstGeom prst="rect">
            <a:avLst/>
          </a:prstGeom>
        </p:spPr>
        <p:txBody>
          <a:bodyPr wrap="square">
            <a:spAutoFit/>
          </a:bodyPr>
          <a:lstStyle/>
          <a:p>
            <a:pPr algn="just">
              <a:lnSpc>
                <a:spcPct val="150000"/>
              </a:lnSpc>
            </a:pPr>
            <a:r>
              <a:rPr lang="en-US" sz="1600" b="1" dirty="0">
                <a:solidFill>
                  <a:schemeClr val="accent2">
                    <a:lumMod val="75000"/>
                  </a:schemeClr>
                </a:solidFill>
              </a:rPr>
              <a:t>Imperative </a:t>
            </a:r>
            <a:r>
              <a:rPr lang="en-US" sz="1600" b="1" dirty="0" smtClean="0">
                <a:solidFill>
                  <a:schemeClr val="accent2">
                    <a:lumMod val="75000"/>
                  </a:schemeClr>
                </a:solidFill>
              </a:rPr>
              <a:t>Programming</a:t>
            </a:r>
          </a:p>
          <a:p>
            <a:pPr algn="just">
              <a:lnSpc>
                <a:spcPct val="150000"/>
              </a:lnSpc>
            </a:pPr>
            <a:r>
              <a:rPr lang="en-US" sz="1600" dirty="0" smtClean="0">
                <a:solidFill>
                  <a:schemeClr val="tx1">
                    <a:lumMod val="65000"/>
                    <a:lumOff val="35000"/>
                  </a:schemeClr>
                </a:solidFill>
              </a:rPr>
              <a:t>   Imperative </a:t>
            </a:r>
            <a:r>
              <a:rPr lang="en-US" sz="1600" dirty="0">
                <a:solidFill>
                  <a:schemeClr val="tx1">
                    <a:lumMod val="65000"/>
                    <a:lumOff val="35000"/>
                  </a:schemeClr>
                </a:solidFill>
              </a:rPr>
              <a:t>programming is a programming paradigm that uses statements to change a program’s state. It’s concerned with describing how a program operates in a step-by-step manner</a:t>
            </a:r>
            <a:r>
              <a:rPr lang="en-US" sz="1600" dirty="0" smtClean="0">
                <a:solidFill>
                  <a:schemeClr val="tx1">
                    <a:lumMod val="65000"/>
                    <a:lumOff val="35000"/>
                  </a:schemeClr>
                </a:solidFill>
              </a:rPr>
              <a:t>.</a:t>
            </a:r>
          </a:p>
          <a:p>
            <a:pPr algn="just">
              <a:lnSpc>
                <a:spcPct val="150000"/>
              </a:lnSpc>
            </a:pPr>
            <a:r>
              <a:rPr lang="en-US" sz="1600" dirty="0">
                <a:solidFill>
                  <a:schemeClr val="tx1">
                    <a:lumMod val="65000"/>
                    <a:lumOff val="35000"/>
                  </a:schemeClr>
                </a:solidFill>
              </a:rPr>
              <a:t>Statements are executed, and the results are stored in variables. It is more of a line-by-line instruction given to the computer</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a:p>
            <a:pPr algn="just">
              <a:lnSpc>
                <a:spcPct val="150000"/>
              </a:lnSpc>
            </a:pPr>
            <a:r>
              <a:rPr lang="en-US" sz="1600" dirty="0">
                <a:solidFill>
                  <a:schemeClr val="tx1">
                    <a:lumMod val="65000"/>
                    <a:lumOff val="35000"/>
                  </a:schemeClr>
                </a:solidFill>
              </a:rPr>
              <a:t>Let us understand imperative programming using a C++ program that gives us factorial of a number</a:t>
            </a:r>
            <a:r>
              <a:rPr lang="en-US" sz="1600" dirty="0" smtClean="0">
                <a:solidFill>
                  <a:schemeClr val="tx1">
                    <a:lumMod val="65000"/>
                    <a:lumOff val="35000"/>
                  </a:schemeClr>
                </a:solidFill>
              </a:rPr>
              <a:t>.</a:t>
            </a:r>
          </a:p>
          <a:p>
            <a:pPr algn="just">
              <a:lnSpc>
                <a:spcPct val="150000"/>
              </a:lnSpc>
            </a:pPr>
            <a:r>
              <a:rPr lang="en-US" sz="1600" dirty="0">
                <a:solidFill>
                  <a:schemeClr val="tx1">
                    <a:lumMod val="65000"/>
                    <a:lumOff val="35000"/>
                  </a:schemeClr>
                </a:solidFill>
              </a:rPr>
              <a:t>Imperative programming can be further divided into procedural, structured, and object-oriented programming.</a:t>
            </a:r>
          </a:p>
        </p:txBody>
      </p:sp>
    </p:spTree>
    <p:extLst>
      <p:ext uri="{BB962C8B-B14F-4D97-AF65-F5344CB8AC3E}">
        <p14:creationId xmlns:p14="http://schemas.microsoft.com/office/powerpoint/2010/main" val="21006987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317540" cy="369332"/>
          </a:xfrm>
          <a:prstGeom prst="rect">
            <a:avLst/>
          </a:prstGeom>
        </p:spPr>
        <p:txBody>
          <a:bodyPr wrap="none">
            <a:spAutoFit/>
          </a:bodyPr>
          <a:lstStyle/>
          <a:p>
            <a:r>
              <a:rPr lang="en-US" b="1" dirty="0" smtClean="0">
                <a:solidFill>
                  <a:schemeClr val="accent2">
                    <a:lumMod val="75000"/>
                  </a:schemeClr>
                </a:solidFill>
              </a:rPr>
              <a:t>Paradigms</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31</a:t>
            </a:fld>
            <a:endParaRPr lang="en-US"/>
          </a:p>
        </p:txBody>
      </p:sp>
      <p:sp>
        <p:nvSpPr>
          <p:cNvPr id="7" name="Rectangle 6"/>
          <p:cNvSpPr/>
          <p:nvPr/>
        </p:nvSpPr>
        <p:spPr>
          <a:xfrm>
            <a:off x="1143000" y="838200"/>
            <a:ext cx="7543800" cy="4278094"/>
          </a:xfrm>
          <a:prstGeom prst="rect">
            <a:avLst/>
          </a:prstGeom>
        </p:spPr>
        <p:txBody>
          <a:bodyPr wrap="square">
            <a:spAutoFit/>
          </a:bodyPr>
          <a:lstStyle/>
          <a:p>
            <a:pPr algn="just"/>
            <a:r>
              <a:rPr lang="en-US" sz="1600" b="1" dirty="0">
                <a:solidFill>
                  <a:schemeClr val="accent2">
                    <a:lumMod val="75000"/>
                  </a:schemeClr>
                </a:solidFill>
              </a:rPr>
              <a:t>Procedural </a:t>
            </a:r>
            <a:r>
              <a:rPr lang="en-US" sz="1600" b="1" dirty="0" smtClean="0">
                <a:solidFill>
                  <a:schemeClr val="accent2">
                    <a:lumMod val="75000"/>
                  </a:schemeClr>
                </a:solidFill>
              </a:rPr>
              <a:t>Programming :</a:t>
            </a:r>
          </a:p>
          <a:p>
            <a:pPr algn="just"/>
            <a:r>
              <a:rPr lang="en-US" sz="1600" dirty="0" smtClean="0"/>
              <a:t>    Procedural </a:t>
            </a:r>
            <a:r>
              <a:rPr lang="en-US" sz="1600" dirty="0"/>
              <a:t>programming can also be referred to as imperative programming. It is a programming paradigm based upon the concept of procedure calls, in which statements are structured into procedures (also known as subroutines or functions). They are a list of instructions to tell the computer what to do step by step, Procedural programming languages are known as top-down languages. Most of the early programming languages are all procedural</a:t>
            </a:r>
            <a:r>
              <a:rPr lang="en-US" sz="1600" dirty="0" smtClean="0"/>
              <a:t>.</a:t>
            </a:r>
          </a:p>
          <a:p>
            <a:pPr algn="just"/>
            <a:r>
              <a:rPr lang="en-US" sz="1600" b="1" dirty="0" smtClean="0">
                <a:solidFill>
                  <a:schemeClr val="accent2">
                    <a:lumMod val="75000"/>
                  </a:schemeClr>
                </a:solidFill>
              </a:rPr>
              <a:t>Features:</a:t>
            </a:r>
            <a:endParaRPr lang="en-US" sz="1600" b="1" dirty="0">
              <a:solidFill>
                <a:schemeClr val="accent2">
                  <a:lumMod val="75000"/>
                </a:schemeClr>
              </a:solidFill>
            </a:endParaRPr>
          </a:p>
          <a:p>
            <a:pPr marL="285750" indent="-285750" algn="just">
              <a:buFont typeface="Wingdings" panose="05000000000000000000" pitchFamily="2" charset="2"/>
              <a:buChar char="q"/>
            </a:pPr>
            <a:r>
              <a:rPr lang="en-US" sz="1600" dirty="0" smtClean="0"/>
              <a:t>Procedural </a:t>
            </a:r>
            <a:r>
              <a:rPr lang="en-US" sz="1600" dirty="0"/>
              <a:t>Programming is excellent for general-purpose programming</a:t>
            </a:r>
          </a:p>
          <a:p>
            <a:pPr marL="285750" indent="-285750" algn="just">
              <a:buFont typeface="Wingdings" panose="05000000000000000000" pitchFamily="2" charset="2"/>
              <a:buChar char="q"/>
            </a:pPr>
            <a:r>
              <a:rPr lang="en-US" sz="1600" dirty="0" smtClean="0"/>
              <a:t>The </a:t>
            </a:r>
            <a:r>
              <a:rPr lang="en-US" sz="1600" dirty="0"/>
              <a:t>coded simplicity along with ease of implementation of compilers and interpreters</a:t>
            </a:r>
          </a:p>
          <a:p>
            <a:pPr marL="285750" indent="-285750" algn="just">
              <a:buFont typeface="Wingdings" panose="05000000000000000000" pitchFamily="2" charset="2"/>
              <a:buChar char="q"/>
            </a:pPr>
            <a:r>
              <a:rPr lang="en-US" sz="1600" dirty="0" smtClean="0"/>
              <a:t>A </a:t>
            </a:r>
            <a:r>
              <a:rPr lang="en-US" sz="1600" dirty="0"/>
              <a:t>large variety of books and online course material available on tested algorithms, making it easier to learn.</a:t>
            </a:r>
          </a:p>
          <a:p>
            <a:pPr marL="285750" indent="-285750" algn="just">
              <a:buFont typeface="Wingdings" panose="05000000000000000000" pitchFamily="2" charset="2"/>
              <a:buChar char="q"/>
            </a:pPr>
            <a:r>
              <a:rPr lang="en-US" sz="1600" dirty="0" smtClean="0"/>
              <a:t>The </a:t>
            </a:r>
            <a:r>
              <a:rPr lang="en-US" sz="1600" dirty="0"/>
              <a:t>source code is portable</a:t>
            </a:r>
          </a:p>
          <a:p>
            <a:pPr marL="285750" indent="-285750" algn="just">
              <a:buFont typeface="Wingdings" panose="05000000000000000000" pitchFamily="2" charset="2"/>
              <a:buChar char="q"/>
            </a:pPr>
            <a:r>
              <a:rPr lang="en-US" sz="1600" dirty="0" smtClean="0"/>
              <a:t>The </a:t>
            </a:r>
            <a:r>
              <a:rPr lang="en-US" sz="1600" dirty="0"/>
              <a:t>code can be reused in different parts of the program, without the need to copy it</a:t>
            </a:r>
          </a:p>
          <a:p>
            <a:pPr marL="285750" indent="-285750" algn="just">
              <a:buFont typeface="Wingdings" panose="05000000000000000000" pitchFamily="2" charset="2"/>
              <a:buChar char="q"/>
            </a:pPr>
            <a:r>
              <a:rPr lang="en-US" sz="1600" dirty="0" smtClean="0"/>
              <a:t>The </a:t>
            </a:r>
            <a:r>
              <a:rPr lang="en-US" sz="1600" dirty="0"/>
              <a:t>program flow can be tracked easily as it has a top-down approach</a:t>
            </a:r>
            <a:r>
              <a:rPr lang="en-US" sz="1600" dirty="0" smtClean="0"/>
              <a:t>.</a:t>
            </a:r>
          </a:p>
          <a:p>
            <a:pPr marL="285750" indent="-285750" algn="just">
              <a:buFont typeface="Wingdings" panose="05000000000000000000" pitchFamily="2" charset="2"/>
              <a:buChar char="q"/>
            </a:pPr>
            <a:endParaRPr lang="en-US" sz="1600" dirty="0"/>
          </a:p>
          <a:p>
            <a:pPr algn="just"/>
            <a:r>
              <a:rPr lang="en-US" sz="1600" dirty="0"/>
              <a:t>Examples of Fortran </a:t>
            </a:r>
            <a:r>
              <a:rPr lang="en-US" sz="1600" b="1" dirty="0">
                <a:solidFill>
                  <a:schemeClr val="accent3"/>
                </a:solidFill>
              </a:rPr>
              <a:t>C</a:t>
            </a:r>
            <a:r>
              <a:rPr lang="en-US" sz="1600" dirty="0"/>
              <a:t> and Cobol</a:t>
            </a:r>
          </a:p>
        </p:txBody>
      </p:sp>
    </p:spTree>
    <p:extLst>
      <p:ext uri="{BB962C8B-B14F-4D97-AF65-F5344CB8AC3E}">
        <p14:creationId xmlns:p14="http://schemas.microsoft.com/office/powerpoint/2010/main" val="39610013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317540" cy="369332"/>
          </a:xfrm>
          <a:prstGeom prst="rect">
            <a:avLst/>
          </a:prstGeom>
        </p:spPr>
        <p:txBody>
          <a:bodyPr wrap="none">
            <a:spAutoFit/>
          </a:bodyPr>
          <a:lstStyle/>
          <a:p>
            <a:r>
              <a:rPr lang="en-US" b="1" dirty="0" smtClean="0">
                <a:solidFill>
                  <a:schemeClr val="accent2">
                    <a:lumMod val="75000"/>
                  </a:schemeClr>
                </a:solidFill>
              </a:rPr>
              <a:t>Paradigms</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32</a:t>
            </a:fld>
            <a:endParaRPr lang="en-US"/>
          </a:p>
        </p:txBody>
      </p:sp>
      <p:sp>
        <p:nvSpPr>
          <p:cNvPr id="7" name="Rectangle 6"/>
          <p:cNvSpPr/>
          <p:nvPr/>
        </p:nvSpPr>
        <p:spPr>
          <a:xfrm>
            <a:off x="1295400" y="838200"/>
            <a:ext cx="7391400" cy="5509200"/>
          </a:xfrm>
          <a:prstGeom prst="rect">
            <a:avLst/>
          </a:prstGeom>
        </p:spPr>
        <p:txBody>
          <a:bodyPr wrap="square">
            <a:spAutoFit/>
          </a:bodyPr>
          <a:lstStyle/>
          <a:p>
            <a:pPr algn="just"/>
            <a:r>
              <a:rPr lang="en-US" sz="1600" b="1" dirty="0">
                <a:solidFill>
                  <a:schemeClr val="accent2">
                    <a:lumMod val="75000"/>
                  </a:schemeClr>
                </a:solidFill>
              </a:rPr>
              <a:t>Structured </a:t>
            </a:r>
            <a:r>
              <a:rPr lang="en-US" sz="1600" b="1" dirty="0" smtClean="0">
                <a:solidFill>
                  <a:schemeClr val="accent2">
                    <a:lumMod val="75000"/>
                  </a:schemeClr>
                </a:solidFill>
              </a:rPr>
              <a:t>Programming : </a:t>
            </a:r>
          </a:p>
          <a:p>
            <a:pPr algn="just"/>
            <a:r>
              <a:rPr lang="en-US" sz="1600" dirty="0" smtClean="0">
                <a:solidFill>
                  <a:schemeClr val="tx1">
                    <a:lumMod val="65000"/>
                    <a:lumOff val="35000"/>
                  </a:schemeClr>
                </a:solidFill>
              </a:rPr>
              <a:t>    It </a:t>
            </a:r>
            <a:r>
              <a:rPr lang="en-US" sz="1600" dirty="0">
                <a:solidFill>
                  <a:schemeClr val="tx1">
                    <a:lumMod val="65000"/>
                    <a:lumOff val="35000"/>
                  </a:schemeClr>
                </a:solidFill>
              </a:rPr>
              <a:t>is an imperative programming paradigm where we use nested loops, conditional statements, and subroutines to define the control flow of a program. This paradigm has a top-down implementation which promotes code readability and reusability. In commercial applications, this helps to reduce development time and increase code quality</a:t>
            </a:r>
            <a:r>
              <a:rPr lang="en-US" sz="1600" dirty="0" smtClean="0">
                <a:solidFill>
                  <a:schemeClr val="tx1">
                    <a:lumMod val="65000"/>
                    <a:lumOff val="35000"/>
                  </a:schemeClr>
                </a:solidFill>
              </a:rPr>
              <a:t>.</a:t>
            </a:r>
          </a:p>
          <a:p>
            <a:pPr algn="just"/>
            <a:r>
              <a:rPr lang="en-US" sz="1600" dirty="0">
                <a:solidFill>
                  <a:schemeClr val="tx1">
                    <a:lumMod val="65000"/>
                    <a:lumOff val="35000"/>
                  </a:schemeClr>
                </a:solidFill>
              </a:rPr>
              <a:t>Structured programming uses control structures like loops (for, while), conditionals (if, switch), and subroutines to control the program’s flow. These structures enable programmers to write code that is easier to understand and modify, because they provide a clear, top-down control flow</a:t>
            </a:r>
            <a:r>
              <a:rPr lang="en-US" sz="1600" dirty="0" smtClean="0">
                <a:solidFill>
                  <a:schemeClr val="tx1">
                    <a:lumMod val="65000"/>
                    <a:lumOff val="35000"/>
                  </a:schemeClr>
                </a:solidFill>
              </a:rPr>
              <a:t>.</a:t>
            </a:r>
          </a:p>
          <a:p>
            <a:pPr algn="just"/>
            <a:r>
              <a:rPr lang="en-US" sz="1600" dirty="0">
                <a:solidFill>
                  <a:schemeClr val="tx1">
                    <a:lumMod val="65000"/>
                    <a:lumOff val="35000"/>
                  </a:schemeClr>
                </a:solidFill>
              </a:rPr>
              <a:t>While structured programming improves the readability and organization of code, it can lead to more complex code structures in larger programs. It may also require more overhead in terms of planning and design compared to less structured paradigms</a:t>
            </a:r>
            <a:r>
              <a:rPr lang="en-US" sz="1600" dirty="0" smtClean="0">
                <a:solidFill>
                  <a:schemeClr val="tx1">
                    <a:lumMod val="65000"/>
                    <a:lumOff val="35000"/>
                  </a:schemeClr>
                </a:solidFill>
              </a:rPr>
              <a:t>.</a:t>
            </a:r>
          </a:p>
          <a:p>
            <a:pPr algn="just"/>
            <a:r>
              <a:rPr lang="en-US" sz="1600" dirty="0">
                <a:solidFill>
                  <a:schemeClr val="tx1">
                    <a:lumMod val="65000"/>
                    <a:lumOff val="35000"/>
                  </a:schemeClr>
                </a:solidFill>
              </a:rPr>
              <a:t>However, this doesn’t necessarily mean that structured programming languages are less efficient in execution. The efficiency often depends on the implementation details and the specific problem being addressed</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a:p>
            <a:pPr algn="just"/>
            <a:r>
              <a:rPr lang="en-US" sz="1600" b="1" dirty="0">
                <a:solidFill>
                  <a:schemeClr val="accent2">
                    <a:lumMod val="75000"/>
                  </a:schemeClr>
                </a:solidFill>
              </a:rPr>
              <a:t>Some of the languages that use Structured programming paradigms are</a:t>
            </a:r>
            <a:r>
              <a:rPr lang="en-US" sz="1600" b="1" dirty="0" smtClean="0">
                <a:solidFill>
                  <a:schemeClr val="accent2">
                    <a:lumMod val="75000"/>
                  </a:schemeClr>
                </a:solidFill>
              </a:rPr>
              <a:t>:</a:t>
            </a:r>
            <a:endParaRPr lang="en-US" sz="1600" b="1" dirty="0">
              <a:solidFill>
                <a:schemeClr val="accent2">
                  <a:lumMod val="75000"/>
                </a:schemeClr>
              </a:solidFill>
            </a:endParaRPr>
          </a:p>
          <a:p>
            <a:pPr marL="285750" indent="-285750" algn="just">
              <a:buFont typeface="Wingdings" panose="05000000000000000000" pitchFamily="2" charset="2"/>
              <a:buChar char="q"/>
            </a:pPr>
            <a:r>
              <a:rPr lang="en-US" sz="1600" dirty="0" smtClean="0">
                <a:solidFill>
                  <a:schemeClr val="tx1">
                    <a:lumMod val="65000"/>
                    <a:lumOff val="35000"/>
                  </a:schemeClr>
                </a:solidFill>
              </a:rPr>
              <a:t>Algol </a:t>
            </a:r>
            <a:r>
              <a:rPr lang="en-US" sz="1600" dirty="0">
                <a:solidFill>
                  <a:schemeClr val="tx1">
                    <a:lumMod val="65000"/>
                    <a:lumOff val="35000"/>
                  </a:schemeClr>
                </a:solidFill>
              </a:rPr>
              <a:t>60</a:t>
            </a:r>
          </a:p>
          <a:p>
            <a:pPr marL="285750" indent="-285750" algn="just">
              <a:buFont typeface="Wingdings" panose="05000000000000000000" pitchFamily="2" charset="2"/>
              <a:buChar char="q"/>
            </a:pPr>
            <a:r>
              <a:rPr lang="en-US" sz="1600" dirty="0" smtClean="0">
                <a:solidFill>
                  <a:schemeClr val="tx1">
                    <a:lumMod val="65000"/>
                    <a:lumOff val="35000"/>
                  </a:schemeClr>
                </a:solidFill>
              </a:rPr>
              <a:t>PL/I</a:t>
            </a:r>
            <a:endParaRPr lang="en-US" sz="1600" dirty="0">
              <a:solidFill>
                <a:schemeClr val="tx1">
                  <a:lumMod val="65000"/>
                  <a:lumOff val="35000"/>
                </a:schemeClr>
              </a:solidFill>
            </a:endParaRPr>
          </a:p>
          <a:p>
            <a:pPr marL="285750" indent="-285750" algn="just">
              <a:buFont typeface="Wingdings" panose="05000000000000000000" pitchFamily="2" charset="2"/>
              <a:buChar char="q"/>
            </a:pPr>
            <a:r>
              <a:rPr lang="en-US" sz="1600" dirty="0" smtClean="0">
                <a:solidFill>
                  <a:schemeClr val="tx1">
                    <a:lumMod val="65000"/>
                    <a:lumOff val="35000"/>
                  </a:schemeClr>
                </a:solidFill>
              </a:rPr>
              <a:t>Pascal</a:t>
            </a:r>
            <a:endParaRPr lang="en-US" sz="1600" dirty="0">
              <a:solidFill>
                <a:schemeClr val="tx1">
                  <a:lumMod val="65000"/>
                  <a:lumOff val="35000"/>
                </a:schemeClr>
              </a:solidFill>
            </a:endParaRPr>
          </a:p>
          <a:p>
            <a:pPr marL="285750" indent="-285750" algn="just">
              <a:buFont typeface="Wingdings" panose="05000000000000000000" pitchFamily="2" charset="2"/>
              <a:buChar char="q"/>
            </a:pPr>
            <a:r>
              <a:rPr lang="en-US" sz="1600" dirty="0" smtClean="0">
                <a:solidFill>
                  <a:schemeClr val="tx1">
                    <a:lumMod val="65000"/>
                    <a:lumOff val="35000"/>
                  </a:schemeClr>
                </a:solidFill>
              </a:rPr>
              <a:t>Ada </a:t>
            </a:r>
            <a:r>
              <a:rPr lang="en-US" sz="1600" dirty="0">
                <a:solidFill>
                  <a:schemeClr val="tx1">
                    <a:lumMod val="65000"/>
                    <a:lumOff val="35000"/>
                  </a:schemeClr>
                </a:solidFill>
              </a:rPr>
              <a:t>83</a:t>
            </a:r>
          </a:p>
          <a:p>
            <a:pPr marL="285750" indent="-285750" algn="just">
              <a:buFont typeface="Wingdings" panose="05000000000000000000" pitchFamily="2" charset="2"/>
              <a:buChar char="q"/>
            </a:pPr>
            <a:r>
              <a:rPr lang="en-US" sz="1600" dirty="0" smtClean="0">
                <a:solidFill>
                  <a:schemeClr val="tx1">
                    <a:lumMod val="65000"/>
                    <a:lumOff val="35000"/>
                  </a:schemeClr>
                </a:solidFill>
              </a:rPr>
              <a:t>Modula</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121697177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317540" cy="369332"/>
          </a:xfrm>
          <a:prstGeom prst="rect">
            <a:avLst/>
          </a:prstGeom>
        </p:spPr>
        <p:txBody>
          <a:bodyPr wrap="none">
            <a:spAutoFit/>
          </a:bodyPr>
          <a:lstStyle/>
          <a:p>
            <a:r>
              <a:rPr lang="en-US" b="1" dirty="0" smtClean="0">
                <a:solidFill>
                  <a:schemeClr val="accent2">
                    <a:lumMod val="75000"/>
                  </a:schemeClr>
                </a:solidFill>
              </a:rPr>
              <a:t>Paradigms</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sp>
        <p:nvSpPr>
          <p:cNvPr id="7" name="Rectangle 6"/>
          <p:cNvSpPr/>
          <p:nvPr/>
        </p:nvSpPr>
        <p:spPr>
          <a:xfrm>
            <a:off x="1295400" y="838200"/>
            <a:ext cx="7391400" cy="4278094"/>
          </a:xfrm>
          <a:prstGeom prst="rect">
            <a:avLst/>
          </a:prstGeom>
        </p:spPr>
        <p:txBody>
          <a:bodyPr wrap="square">
            <a:spAutoFit/>
          </a:bodyPr>
          <a:lstStyle/>
          <a:p>
            <a:pPr algn="just"/>
            <a:r>
              <a:rPr lang="en-US" sz="1600" b="1" dirty="0">
                <a:solidFill>
                  <a:schemeClr val="accent2">
                    <a:lumMod val="75000"/>
                  </a:schemeClr>
                </a:solidFill>
              </a:rPr>
              <a:t>Object-Oriented Programming(OO</a:t>
            </a:r>
            <a:r>
              <a:rPr lang="en-US" sz="1600" b="1" dirty="0" smtClean="0">
                <a:solidFill>
                  <a:schemeClr val="accent2">
                    <a:lumMod val="75000"/>
                  </a:schemeClr>
                </a:solidFill>
              </a:rPr>
              <a:t>):</a:t>
            </a:r>
          </a:p>
          <a:p>
            <a:pPr algn="just"/>
            <a:r>
              <a:rPr lang="en-US" sz="1600" dirty="0" smtClean="0"/>
              <a:t>    In </a:t>
            </a:r>
            <a:r>
              <a:rPr lang="en-US" sz="1600" dirty="0"/>
              <a:t>this framework, all real-world entities are represented by Classes. Objects are instances of classes so each object encapsulates a state and behavior. State implies the fields, attributes of the object and behavior is what you do with the state of the object and they are the methods. Objects interact with each other by passing messages</a:t>
            </a:r>
            <a:r>
              <a:rPr lang="en-US" sz="1600" dirty="0" smtClean="0"/>
              <a:t>.</a:t>
            </a:r>
          </a:p>
          <a:p>
            <a:pPr algn="just"/>
            <a:endParaRPr lang="en-US" sz="1600" dirty="0"/>
          </a:p>
          <a:p>
            <a:pPr algn="just"/>
            <a:r>
              <a:rPr lang="en-US" sz="1600" b="1" dirty="0">
                <a:solidFill>
                  <a:schemeClr val="accent2">
                    <a:lumMod val="75000"/>
                  </a:schemeClr>
                </a:solidFill>
              </a:rPr>
              <a:t>Features</a:t>
            </a:r>
            <a:r>
              <a:rPr lang="en-US" sz="1600" b="1" dirty="0"/>
              <a:t> </a:t>
            </a:r>
            <a:r>
              <a:rPr lang="en-US" sz="1600" b="1" dirty="0" smtClean="0"/>
              <a:t>:</a:t>
            </a:r>
          </a:p>
          <a:p>
            <a:pPr marL="285750" indent="-285750" algn="just">
              <a:buFont typeface="Wingdings" panose="05000000000000000000" pitchFamily="2" charset="2"/>
              <a:buChar char="q"/>
            </a:pPr>
            <a:r>
              <a:rPr lang="en-US" sz="1600" dirty="0"/>
              <a:t>Encapsulation : It is the binding of data into a single unit.</a:t>
            </a:r>
            <a:endParaRPr lang="en-US" sz="1600" dirty="0" smtClean="0"/>
          </a:p>
          <a:p>
            <a:pPr marL="285750" indent="-285750" algn="just">
              <a:buFont typeface="Wingdings" panose="05000000000000000000" pitchFamily="2" charset="2"/>
              <a:buChar char="q"/>
            </a:pPr>
            <a:r>
              <a:rPr lang="en-US" sz="1600" dirty="0"/>
              <a:t>Inheritance : It helps in establishing hierarchical relationships promoting code reusability.</a:t>
            </a:r>
            <a:endParaRPr lang="en-US" sz="1600" dirty="0" smtClean="0"/>
          </a:p>
          <a:p>
            <a:pPr marL="285750" indent="-285750" algn="just">
              <a:buFont typeface="Wingdings" panose="05000000000000000000" pitchFamily="2" charset="2"/>
              <a:buChar char="q"/>
            </a:pPr>
            <a:r>
              <a:rPr lang="en-US" sz="1600" dirty="0"/>
              <a:t>Abstraction : It helps in hiding unnecessary attributes while showing the ones required.</a:t>
            </a:r>
            <a:endParaRPr lang="en-US" sz="1600" dirty="0" smtClean="0"/>
          </a:p>
          <a:p>
            <a:pPr marL="285750" indent="-285750" algn="just">
              <a:buFont typeface="Wingdings" panose="05000000000000000000" pitchFamily="2" charset="2"/>
              <a:buChar char="q"/>
            </a:pPr>
            <a:r>
              <a:rPr lang="en-US" sz="1600" dirty="0"/>
              <a:t>Polymorphism : It allows different objects to respond in different ways to the same input.</a:t>
            </a:r>
            <a:endParaRPr lang="en-US" sz="1600" dirty="0" smtClean="0"/>
          </a:p>
          <a:p>
            <a:pPr marL="285750" indent="-285750" algn="just">
              <a:buFont typeface="Wingdings" panose="05000000000000000000" pitchFamily="2" charset="2"/>
              <a:buChar char="q"/>
            </a:pPr>
            <a:endParaRPr lang="en-US" sz="1600" dirty="0" smtClean="0"/>
          </a:p>
          <a:p>
            <a:pPr algn="just"/>
            <a:r>
              <a:rPr lang="en-US" sz="1600" dirty="0"/>
              <a:t>Programming languages that have implemented the OO paradigm are: Ruby, </a:t>
            </a:r>
            <a:r>
              <a:rPr lang="en-US" sz="1600" b="1" dirty="0">
                <a:solidFill>
                  <a:schemeClr val="accent3"/>
                </a:solidFill>
              </a:rPr>
              <a:t>Java</a:t>
            </a:r>
            <a:r>
              <a:rPr lang="en-US" sz="1600" dirty="0"/>
              <a:t>, </a:t>
            </a:r>
            <a:r>
              <a:rPr lang="en-US" sz="1600" b="1" dirty="0"/>
              <a:t>C</a:t>
            </a:r>
            <a:r>
              <a:rPr lang="en-US" sz="1600" b="1" dirty="0" smtClean="0"/>
              <a:t>++, </a:t>
            </a:r>
            <a:r>
              <a:rPr lang="en-US" sz="1600" b="1" dirty="0" smtClean="0">
                <a:solidFill>
                  <a:schemeClr val="accent3"/>
                </a:solidFill>
              </a:rPr>
              <a:t>C#</a:t>
            </a:r>
            <a:r>
              <a:rPr lang="en-US" sz="1600" dirty="0" smtClean="0"/>
              <a:t>,  </a:t>
            </a:r>
            <a:r>
              <a:rPr lang="en-US" sz="1600" b="1" dirty="0">
                <a:solidFill>
                  <a:schemeClr val="accent3"/>
                </a:solidFill>
              </a:rPr>
              <a:t>Python</a:t>
            </a:r>
            <a:r>
              <a:rPr lang="en-US" sz="1600" dirty="0"/>
              <a:t>, </a:t>
            </a:r>
            <a:r>
              <a:rPr lang="en-US" sz="1600" dirty="0" smtClean="0"/>
              <a:t>Simula (the </a:t>
            </a:r>
            <a:r>
              <a:rPr lang="en-US" sz="1600" dirty="0"/>
              <a:t>first OOP language)</a:t>
            </a:r>
          </a:p>
        </p:txBody>
      </p:sp>
    </p:spTree>
    <p:extLst>
      <p:ext uri="{BB962C8B-B14F-4D97-AF65-F5344CB8AC3E}">
        <p14:creationId xmlns:p14="http://schemas.microsoft.com/office/powerpoint/2010/main" val="298932083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317540" cy="369332"/>
          </a:xfrm>
          <a:prstGeom prst="rect">
            <a:avLst/>
          </a:prstGeom>
        </p:spPr>
        <p:txBody>
          <a:bodyPr wrap="none">
            <a:spAutoFit/>
          </a:bodyPr>
          <a:lstStyle/>
          <a:p>
            <a:r>
              <a:rPr lang="en-US" b="1" dirty="0" smtClean="0">
                <a:solidFill>
                  <a:schemeClr val="accent2">
                    <a:lumMod val="75000"/>
                  </a:schemeClr>
                </a:solidFill>
              </a:rPr>
              <a:t>Paradigms</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sp>
        <p:nvSpPr>
          <p:cNvPr id="7" name="Rectangle 6"/>
          <p:cNvSpPr/>
          <p:nvPr/>
        </p:nvSpPr>
        <p:spPr>
          <a:xfrm>
            <a:off x="1295400" y="838200"/>
            <a:ext cx="7391400" cy="4401205"/>
          </a:xfrm>
          <a:prstGeom prst="rect">
            <a:avLst/>
          </a:prstGeom>
        </p:spPr>
        <p:txBody>
          <a:bodyPr wrap="square">
            <a:spAutoFit/>
          </a:bodyPr>
          <a:lstStyle/>
          <a:p>
            <a:pPr algn="just"/>
            <a:r>
              <a:rPr lang="en-US" sz="1600" b="1" dirty="0">
                <a:solidFill>
                  <a:schemeClr val="accent2">
                    <a:lumMod val="75000"/>
                  </a:schemeClr>
                </a:solidFill>
              </a:rPr>
              <a:t>Declarative </a:t>
            </a:r>
            <a:r>
              <a:rPr lang="en-US" sz="1600" b="1" dirty="0" smtClean="0">
                <a:solidFill>
                  <a:schemeClr val="accent2">
                    <a:lumMod val="75000"/>
                  </a:schemeClr>
                </a:solidFill>
              </a:rPr>
              <a:t>Programming : </a:t>
            </a:r>
          </a:p>
          <a:p>
            <a:pPr algn="just">
              <a:lnSpc>
                <a:spcPct val="150000"/>
              </a:lnSpc>
            </a:pPr>
            <a:r>
              <a:rPr lang="en-US" sz="1600" dirty="0">
                <a:solidFill>
                  <a:schemeClr val="tx1">
                    <a:lumMod val="65000"/>
                    <a:lumOff val="35000"/>
                  </a:schemeClr>
                </a:solidFill>
              </a:rPr>
              <a:t>Declarative programming is a programming approach that expresses a computation’s logic without discussing its control flow. The programmer must specify what the program must accomplish but need not specify how it must be implemented</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a:p>
            <a:pPr algn="just">
              <a:lnSpc>
                <a:spcPct val="150000"/>
              </a:lnSpc>
            </a:pPr>
            <a:r>
              <a:rPr lang="en-US" sz="1600" dirty="0">
                <a:solidFill>
                  <a:schemeClr val="tx1">
                    <a:lumMod val="65000"/>
                    <a:lumOff val="35000"/>
                  </a:schemeClr>
                </a:solidFill>
              </a:rPr>
              <a:t>In other words, rather than dictating ‘how’ to achieve a goal, as is common in imperative programming, declarative programming focuses on ‘what’ needs to be achieved, leaving the specifics of ‘how’ to the underlying system or language implementation</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a:p>
            <a:pPr algn="just">
              <a:lnSpc>
                <a:spcPct val="150000"/>
              </a:lnSpc>
            </a:pPr>
            <a:r>
              <a:rPr lang="en-US" sz="1600" dirty="0">
                <a:solidFill>
                  <a:schemeClr val="tx1">
                    <a:lumMod val="65000"/>
                    <a:lumOff val="35000"/>
                  </a:schemeClr>
                </a:solidFill>
              </a:rPr>
              <a:t>While you don’t have to specify ‘how’ to achieve something, the ‘how’ is still important – it’s just handled by the system or the language implementation, not the programmer</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a:p>
            <a:pPr algn="just">
              <a:lnSpc>
                <a:spcPct val="150000"/>
              </a:lnSpc>
            </a:pPr>
            <a:r>
              <a:rPr lang="en-US" sz="1600" dirty="0">
                <a:solidFill>
                  <a:schemeClr val="tx1">
                    <a:lumMod val="65000"/>
                    <a:lumOff val="35000"/>
                  </a:schemeClr>
                </a:solidFill>
              </a:rPr>
              <a:t>The declarative programming paradigm is further divided into logic programming and functional programming.</a:t>
            </a:r>
          </a:p>
        </p:txBody>
      </p:sp>
    </p:spTree>
    <p:extLst>
      <p:ext uri="{BB962C8B-B14F-4D97-AF65-F5344CB8AC3E}">
        <p14:creationId xmlns:p14="http://schemas.microsoft.com/office/powerpoint/2010/main" val="12169717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317540" cy="369332"/>
          </a:xfrm>
          <a:prstGeom prst="rect">
            <a:avLst/>
          </a:prstGeom>
        </p:spPr>
        <p:txBody>
          <a:bodyPr wrap="none">
            <a:spAutoFit/>
          </a:bodyPr>
          <a:lstStyle/>
          <a:p>
            <a:r>
              <a:rPr lang="en-US" b="1" dirty="0" smtClean="0">
                <a:solidFill>
                  <a:schemeClr val="accent2">
                    <a:lumMod val="75000"/>
                  </a:schemeClr>
                </a:solidFill>
              </a:rPr>
              <a:t>Paradigms</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
        <p:nvSpPr>
          <p:cNvPr id="7" name="Rectangle 6"/>
          <p:cNvSpPr/>
          <p:nvPr/>
        </p:nvSpPr>
        <p:spPr>
          <a:xfrm>
            <a:off x="1295400" y="838200"/>
            <a:ext cx="7620000" cy="5755422"/>
          </a:xfrm>
          <a:prstGeom prst="rect">
            <a:avLst/>
          </a:prstGeom>
        </p:spPr>
        <p:txBody>
          <a:bodyPr wrap="square">
            <a:spAutoFit/>
          </a:bodyPr>
          <a:lstStyle/>
          <a:p>
            <a:pPr algn="just"/>
            <a:r>
              <a:rPr lang="en-US" sz="1600" b="1" dirty="0">
                <a:solidFill>
                  <a:schemeClr val="accent2">
                    <a:lumMod val="75000"/>
                  </a:schemeClr>
                </a:solidFill>
              </a:rPr>
              <a:t>Logical </a:t>
            </a:r>
            <a:r>
              <a:rPr lang="en-US" sz="1600" b="1" dirty="0" smtClean="0">
                <a:solidFill>
                  <a:schemeClr val="accent2">
                    <a:lumMod val="75000"/>
                  </a:schemeClr>
                </a:solidFill>
              </a:rPr>
              <a:t>Programming:</a:t>
            </a:r>
          </a:p>
          <a:p>
            <a:pPr algn="just"/>
            <a:r>
              <a:rPr lang="en-US" sz="1600" dirty="0"/>
              <a:t> </a:t>
            </a:r>
            <a:r>
              <a:rPr lang="en-US" sz="1600" dirty="0" smtClean="0">
                <a:solidFill>
                  <a:schemeClr val="tx1">
                    <a:lumMod val="65000"/>
                    <a:lumOff val="35000"/>
                  </a:schemeClr>
                </a:solidFill>
              </a:rPr>
              <a:t>     Logical </a:t>
            </a:r>
            <a:r>
              <a:rPr lang="en-US" sz="1600" dirty="0">
                <a:solidFill>
                  <a:schemeClr val="tx1">
                    <a:lumMod val="65000"/>
                    <a:lumOff val="35000"/>
                  </a:schemeClr>
                </a:solidFill>
              </a:rPr>
              <a:t>programming is a computer programming paradigm that has its foundations in mathematical logic in which program statements express facts and rules about problems within a system. Rules are written as logical clauses with a head and a body. They also follow a declarative rather than an imperative approach. However, what does that mean</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a:p>
            <a:pPr algn="just"/>
            <a:r>
              <a:rPr lang="en-US" sz="1600" dirty="0">
                <a:solidFill>
                  <a:schemeClr val="tx1">
                    <a:lumMod val="65000"/>
                    <a:lumOff val="35000"/>
                  </a:schemeClr>
                </a:solidFill>
              </a:rPr>
              <a:t>To understand how a problem can be solved in logical programming, you need to know about the building blocks − Facts and Rules </a:t>
            </a:r>
            <a:r>
              <a:rPr lang="en-US" sz="1600" dirty="0" smtClean="0">
                <a:solidFill>
                  <a:schemeClr val="tx1">
                    <a:lumMod val="65000"/>
                    <a:lumOff val="35000"/>
                  </a:schemeClr>
                </a:solidFill>
              </a:rPr>
              <a:t>− </a:t>
            </a:r>
            <a:r>
              <a:rPr lang="en-US" sz="1600" b="1" dirty="0" smtClean="0">
                <a:solidFill>
                  <a:srgbClr val="C00000"/>
                </a:solidFill>
              </a:rPr>
              <a:t>like </a:t>
            </a:r>
            <a:r>
              <a:rPr lang="en-US" sz="1600" b="1" dirty="0"/>
              <a:t>Prolog, ACL2, </a:t>
            </a:r>
            <a:r>
              <a:rPr lang="en-US" sz="1600" b="1" dirty="0" smtClean="0"/>
              <a:t>Isabelle and HOL</a:t>
            </a:r>
          </a:p>
          <a:p>
            <a:r>
              <a:rPr lang="en-US" sz="1600" b="1" dirty="0">
                <a:solidFill>
                  <a:schemeClr val="accent2">
                    <a:lumMod val="75000"/>
                  </a:schemeClr>
                </a:solidFill>
              </a:rPr>
              <a:t>There are three basic statements:</a:t>
            </a:r>
          </a:p>
          <a:p>
            <a:pPr marL="285750" indent="-285750">
              <a:buFont typeface="Wingdings" panose="05000000000000000000" pitchFamily="2" charset="2"/>
              <a:buChar char="q"/>
            </a:pPr>
            <a:r>
              <a:rPr lang="en-US" sz="1600" b="1" dirty="0">
                <a:solidFill>
                  <a:schemeClr val="tx1">
                    <a:lumMod val="65000"/>
                    <a:lumOff val="35000"/>
                  </a:schemeClr>
                </a:solidFill>
              </a:rPr>
              <a:t>Facts</a:t>
            </a:r>
            <a:r>
              <a:rPr lang="en-US" sz="1600" dirty="0">
                <a:solidFill>
                  <a:schemeClr val="tx1">
                    <a:lumMod val="65000"/>
                    <a:lumOff val="35000"/>
                  </a:schemeClr>
                </a:solidFill>
              </a:rPr>
              <a:t> are fundamental assertions about the problem domain (e.g. </a:t>
            </a:r>
            <a:r>
              <a:rPr lang="en-US" sz="1600" dirty="0" smtClean="0">
                <a:solidFill>
                  <a:schemeClr val="tx1">
                    <a:lumMod val="65000"/>
                    <a:lumOff val="35000"/>
                  </a:schemeClr>
                </a:solidFill>
              </a:rPr>
              <a:t>“Moses is </a:t>
            </a:r>
            <a:r>
              <a:rPr lang="en-US" sz="1600" dirty="0">
                <a:solidFill>
                  <a:schemeClr val="tx1">
                    <a:lumMod val="65000"/>
                    <a:lumOff val="35000"/>
                  </a:schemeClr>
                </a:solidFill>
              </a:rPr>
              <a:t>a man")</a:t>
            </a:r>
          </a:p>
          <a:p>
            <a:pPr marL="285750" indent="-285750">
              <a:buFont typeface="Wingdings" panose="05000000000000000000" pitchFamily="2" charset="2"/>
              <a:buChar char="q"/>
            </a:pPr>
            <a:r>
              <a:rPr lang="en-US" sz="1600" b="1" dirty="0">
                <a:solidFill>
                  <a:schemeClr val="tx1">
                    <a:lumMod val="65000"/>
                    <a:lumOff val="35000"/>
                  </a:schemeClr>
                </a:solidFill>
              </a:rPr>
              <a:t>Rules</a:t>
            </a:r>
            <a:r>
              <a:rPr lang="en-US" sz="1600" dirty="0">
                <a:solidFill>
                  <a:schemeClr val="tx1">
                    <a:lumMod val="65000"/>
                    <a:lumOff val="35000"/>
                  </a:schemeClr>
                </a:solidFill>
              </a:rPr>
              <a:t> are inferences about facts in the domain (e.g. "All men are mortal.")</a:t>
            </a:r>
          </a:p>
          <a:p>
            <a:pPr marL="285750" indent="-285750">
              <a:buFont typeface="Wingdings" panose="05000000000000000000" pitchFamily="2" charset="2"/>
              <a:buChar char="q"/>
            </a:pPr>
            <a:r>
              <a:rPr lang="en-US" sz="1600" b="1" dirty="0">
                <a:solidFill>
                  <a:schemeClr val="tx1">
                    <a:lumMod val="65000"/>
                    <a:lumOff val="35000"/>
                  </a:schemeClr>
                </a:solidFill>
              </a:rPr>
              <a:t>Queries</a:t>
            </a:r>
            <a:r>
              <a:rPr lang="en-US" sz="1600" dirty="0">
                <a:solidFill>
                  <a:schemeClr val="tx1">
                    <a:lumMod val="65000"/>
                    <a:lumOff val="35000"/>
                  </a:schemeClr>
                </a:solidFill>
              </a:rPr>
              <a:t> are questions about that domain (e.g. "Is </a:t>
            </a:r>
            <a:r>
              <a:rPr lang="en-US" sz="1600" dirty="0" smtClean="0">
                <a:solidFill>
                  <a:schemeClr val="tx1">
                    <a:lumMod val="65000"/>
                    <a:lumOff val="35000"/>
                  </a:schemeClr>
                </a:solidFill>
              </a:rPr>
              <a:t>Moses mortal?")</a:t>
            </a:r>
          </a:p>
          <a:p>
            <a:pPr marL="285750" indent="-285750">
              <a:buFont typeface="Wingdings" panose="05000000000000000000" pitchFamily="2" charset="2"/>
              <a:buChar char="q"/>
            </a:pPr>
            <a:endParaRPr lang="en-US" sz="1600" dirty="0" smtClean="0">
              <a:solidFill>
                <a:schemeClr val="tx1">
                  <a:lumMod val="65000"/>
                  <a:lumOff val="35000"/>
                </a:schemeClr>
              </a:solidFill>
            </a:endParaRPr>
          </a:p>
          <a:p>
            <a:pPr algn="just"/>
            <a:r>
              <a:rPr lang="en-US" sz="1600" b="1" dirty="0" smtClean="0">
                <a:solidFill>
                  <a:schemeClr val="accent2">
                    <a:lumMod val="75000"/>
                  </a:schemeClr>
                </a:solidFill>
              </a:rPr>
              <a:t>Features:</a:t>
            </a:r>
          </a:p>
          <a:p>
            <a:pPr marL="285750" indent="-285750">
              <a:buFont typeface="Wingdings" panose="05000000000000000000" pitchFamily="2" charset="2"/>
              <a:buChar char="q"/>
            </a:pPr>
            <a:r>
              <a:rPr lang="en-US" sz="1600" dirty="0">
                <a:solidFill>
                  <a:schemeClr val="tx1">
                    <a:lumMod val="65000"/>
                    <a:lumOff val="35000"/>
                  </a:schemeClr>
                </a:solidFill>
              </a:rPr>
              <a:t>Logical programming can be used to express knowledge in a way that does not depend on </a:t>
            </a:r>
            <a:r>
              <a:rPr lang="en-US" sz="1600" dirty="0" smtClean="0">
                <a:solidFill>
                  <a:schemeClr val="tx1">
                    <a:lumMod val="65000"/>
                    <a:lumOff val="35000"/>
                  </a:schemeClr>
                </a:solidFill>
              </a:rPr>
              <a:t>the implementation</a:t>
            </a:r>
            <a:r>
              <a:rPr lang="en-US" sz="1600" dirty="0">
                <a:solidFill>
                  <a:schemeClr val="tx1">
                    <a:lumMod val="65000"/>
                    <a:lumOff val="35000"/>
                  </a:schemeClr>
                </a:solidFill>
              </a:rPr>
              <a:t>, making programs more flexible, compressed and understandable.</a:t>
            </a:r>
          </a:p>
          <a:p>
            <a:pPr marL="285750" indent="-285750">
              <a:buFont typeface="Wingdings" panose="05000000000000000000" pitchFamily="2" charset="2"/>
              <a:buChar char="q"/>
            </a:pPr>
            <a:r>
              <a:rPr lang="en-US" sz="1600" dirty="0">
                <a:solidFill>
                  <a:schemeClr val="tx1">
                    <a:lumMod val="65000"/>
                    <a:lumOff val="35000"/>
                  </a:schemeClr>
                </a:solidFill>
              </a:rPr>
              <a:t>It enables knowledge to be separated from use, i.e. the machine architecture can be </a:t>
            </a:r>
            <a:r>
              <a:rPr lang="en-US" sz="1600" dirty="0" smtClean="0">
                <a:solidFill>
                  <a:schemeClr val="tx1">
                    <a:lumMod val="65000"/>
                    <a:lumOff val="35000"/>
                  </a:schemeClr>
                </a:solidFill>
              </a:rPr>
              <a:t>changed without </a:t>
            </a:r>
            <a:r>
              <a:rPr lang="en-US" sz="1600" dirty="0">
                <a:solidFill>
                  <a:schemeClr val="tx1">
                    <a:lumMod val="65000"/>
                    <a:lumOff val="35000"/>
                  </a:schemeClr>
                </a:solidFill>
              </a:rPr>
              <a:t>changing programs or their underlying code.</a:t>
            </a:r>
          </a:p>
          <a:p>
            <a:pPr marL="285750" indent="-285750">
              <a:buFont typeface="Wingdings" panose="05000000000000000000" pitchFamily="2" charset="2"/>
              <a:buChar char="q"/>
            </a:pPr>
            <a:r>
              <a:rPr lang="en-US" sz="1600" dirty="0">
                <a:solidFill>
                  <a:schemeClr val="tx1">
                    <a:lumMod val="65000"/>
                    <a:lumOff val="35000"/>
                  </a:schemeClr>
                </a:solidFill>
              </a:rPr>
              <a:t>It can be altered and extended in natural ways to support special forms </a:t>
            </a:r>
            <a:r>
              <a:rPr lang="en-US" sz="1600" dirty="0" smtClean="0">
                <a:solidFill>
                  <a:schemeClr val="tx1">
                    <a:lumMod val="65000"/>
                    <a:lumOff val="35000"/>
                  </a:schemeClr>
                </a:solidFill>
              </a:rPr>
              <a:t>of knowledge</a:t>
            </a:r>
            <a:r>
              <a:rPr lang="en-US" sz="1600" dirty="0">
                <a:solidFill>
                  <a:schemeClr val="tx1">
                    <a:lumMod val="65000"/>
                    <a:lumOff val="35000"/>
                  </a:schemeClr>
                </a:solidFill>
              </a:rPr>
              <a:t>, </a:t>
            </a:r>
            <a:r>
              <a:rPr lang="en-US" sz="1600" dirty="0" smtClean="0">
                <a:solidFill>
                  <a:schemeClr val="tx1">
                    <a:lumMod val="65000"/>
                    <a:lumOff val="35000"/>
                  </a:schemeClr>
                </a:solidFill>
              </a:rPr>
              <a:t>such as </a:t>
            </a:r>
            <a:r>
              <a:rPr lang="en-US" sz="1600" dirty="0">
                <a:solidFill>
                  <a:schemeClr val="tx1">
                    <a:lumMod val="65000"/>
                    <a:lumOff val="35000"/>
                  </a:schemeClr>
                </a:solidFill>
              </a:rPr>
              <a:t>meta-level of higher-order knowledge.</a:t>
            </a:r>
          </a:p>
          <a:p>
            <a:pPr marL="285750" indent="-285750" algn="just">
              <a:buFont typeface="Wingdings" panose="05000000000000000000" pitchFamily="2" charset="2"/>
              <a:buChar char="q"/>
            </a:pPr>
            <a:r>
              <a:rPr lang="en-US" sz="1600" dirty="0">
                <a:solidFill>
                  <a:schemeClr val="tx1">
                    <a:lumMod val="65000"/>
                    <a:lumOff val="35000"/>
                  </a:schemeClr>
                </a:solidFill>
              </a:rPr>
              <a:t>It can be used in non-computational disciplines relying on reasoning and precise means </a:t>
            </a:r>
            <a:r>
              <a:rPr lang="en-US" sz="1600" dirty="0" smtClean="0">
                <a:solidFill>
                  <a:schemeClr val="tx1">
                    <a:lumMod val="65000"/>
                    <a:lumOff val="35000"/>
                  </a:schemeClr>
                </a:solidFill>
              </a:rPr>
              <a:t>of expression</a:t>
            </a:r>
            <a:r>
              <a:rPr lang="en-US" sz="1600" dirty="0">
                <a:solidFill>
                  <a:schemeClr val="tx1">
                    <a:lumMod val="65000"/>
                    <a:lumOff val="35000"/>
                  </a:schemeClr>
                </a:solidFill>
              </a:rPr>
              <a:t>.</a:t>
            </a:r>
          </a:p>
          <a:p>
            <a:pPr algn="just"/>
            <a:endParaRPr lang="en-US" sz="1600" dirty="0"/>
          </a:p>
        </p:txBody>
      </p:sp>
    </p:spTree>
    <p:extLst>
      <p:ext uri="{BB962C8B-B14F-4D97-AF65-F5344CB8AC3E}">
        <p14:creationId xmlns:p14="http://schemas.microsoft.com/office/powerpoint/2010/main" val="40068140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317540" cy="369332"/>
          </a:xfrm>
          <a:prstGeom prst="rect">
            <a:avLst/>
          </a:prstGeom>
        </p:spPr>
        <p:txBody>
          <a:bodyPr wrap="none">
            <a:spAutoFit/>
          </a:bodyPr>
          <a:lstStyle/>
          <a:p>
            <a:r>
              <a:rPr lang="en-US" b="1" dirty="0" smtClean="0">
                <a:solidFill>
                  <a:schemeClr val="accent2">
                    <a:lumMod val="75000"/>
                  </a:schemeClr>
                </a:solidFill>
              </a:rPr>
              <a:t>Paradigms</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36</a:t>
            </a:fld>
            <a:endParaRPr lang="en-US"/>
          </a:p>
        </p:txBody>
      </p:sp>
      <p:sp>
        <p:nvSpPr>
          <p:cNvPr id="7" name="Rectangle 6"/>
          <p:cNvSpPr/>
          <p:nvPr/>
        </p:nvSpPr>
        <p:spPr>
          <a:xfrm>
            <a:off x="1295400" y="838200"/>
            <a:ext cx="7391400" cy="5262979"/>
          </a:xfrm>
          <a:prstGeom prst="rect">
            <a:avLst/>
          </a:prstGeom>
        </p:spPr>
        <p:txBody>
          <a:bodyPr wrap="square">
            <a:spAutoFit/>
          </a:bodyPr>
          <a:lstStyle/>
          <a:p>
            <a:pPr algn="just"/>
            <a:r>
              <a:rPr lang="en-US" sz="1600" b="1" dirty="0">
                <a:solidFill>
                  <a:schemeClr val="accent2">
                    <a:lumMod val="75000"/>
                  </a:schemeClr>
                </a:solidFill>
              </a:rPr>
              <a:t>Functional </a:t>
            </a:r>
            <a:r>
              <a:rPr lang="en-US" sz="1600" b="1" dirty="0" smtClean="0">
                <a:solidFill>
                  <a:schemeClr val="accent2">
                    <a:lumMod val="75000"/>
                  </a:schemeClr>
                </a:solidFill>
              </a:rPr>
              <a:t>Programming :</a:t>
            </a:r>
          </a:p>
          <a:p>
            <a:pPr algn="just"/>
            <a:r>
              <a:rPr lang="en-US" sz="1600" dirty="0" smtClean="0">
                <a:solidFill>
                  <a:schemeClr val="tx1">
                    <a:lumMod val="65000"/>
                    <a:lumOff val="35000"/>
                  </a:schemeClr>
                </a:solidFill>
              </a:rPr>
              <a:t>    Functional </a:t>
            </a:r>
            <a:r>
              <a:rPr lang="en-US" sz="1600" dirty="0">
                <a:solidFill>
                  <a:schemeClr val="tx1">
                    <a:lumMod val="65000"/>
                    <a:lumOff val="35000"/>
                  </a:schemeClr>
                </a:solidFill>
              </a:rPr>
              <a:t>programming is a programming paradigm where you have a style of building the structure and elements of computer programs. Here you treat computation as an evaluation of mathematical functions and you avoid changing-state and mutable data</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a:p>
            <a:pPr algn="just"/>
            <a:endParaRPr lang="en-US" sz="1600" dirty="0" smtClean="0">
              <a:solidFill>
                <a:schemeClr val="tx1">
                  <a:lumMod val="65000"/>
                  <a:lumOff val="35000"/>
                </a:schemeClr>
              </a:solidFill>
            </a:endParaRPr>
          </a:p>
          <a:p>
            <a:pPr algn="just"/>
            <a:r>
              <a:rPr lang="en-US" sz="1600" dirty="0" smtClean="0">
                <a:solidFill>
                  <a:schemeClr val="tx1">
                    <a:lumMod val="65000"/>
                    <a:lumOff val="35000"/>
                  </a:schemeClr>
                </a:solidFill>
              </a:rPr>
              <a:t>Functional </a:t>
            </a:r>
            <a:r>
              <a:rPr lang="en-US" sz="1600" dirty="0">
                <a:solidFill>
                  <a:schemeClr val="tx1">
                    <a:lumMod val="65000"/>
                    <a:lumOff val="35000"/>
                  </a:schemeClr>
                </a:solidFill>
              </a:rPr>
              <a:t>programming consists only of PURE functions. So, what do you understand by Pure functions</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a:p>
            <a:pPr algn="just"/>
            <a:r>
              <a:rPr lang="en-US" sz="1600" dirty="0">
                <a:solidFill>
                  <a:schemeClr val="tx1">
                    <a:lumMod val="65000"/>
                    <a:lumOff val="35000"/>
                  </a:schemeClr>
                </a:solidFill>
              </a:rPr>
              <a:t>Pure functions are those which take an argument list as an input and whose output is a return value. Now you may feel that all functions are pure as any function takes in values and returns a value</a:t>
            </a:r>
            <a:r>
              <a:rPr lang="en-US" sz="1600" dirty="0" smtClean="0">
                <a:solidFill>
                  <a:schemeClr val="tx1">
                    <a:lumMod val="65000"/>
                    <a:lumOff val="35000"/>
                  </a:schemeClr>
                </a:solidFill>
              </a:rPr>
              <a:t>.</a:t>
            </a:r>
          </a:p>
          <a:p>
            <a:pPr algn="just"/>
            <a:endParaRPr lang="en-US" sz="1600" dirty="0">
              <a:solidFill>
                <a:schemeClr val="tx1">
                  <a:lumMod val="65000"/>
                  <a:lumOff val="35000"/>
                </a:schemeClr>
              </a:solidFill>
            </a:endParaRPr>
          </a:p>
          <a:p>
            <a:pPr algn="just"/>
            <a:r>
              <a:rPr lang="en-US" sz="1600" b="1" dirty="0">
                <a:solidFill>
                  <a:schemeClr val="accent2">
                    <a:lumMod val="75000"/>
                  </a:schemeClr>
                </a:solidFill>
              </a:rPr>
              <a:t>Features </a:t>
            </a:r>
            <a:r>
              <a:rPr lang="en-US" sz="1600" dirty="0" smtClean="0">
                <a:solidFill>
                  <a:schemeClr val="accent2">
                    <a:lumMod val="75000"/>
                  </a:schemeClr>
                </a:solidFill>
              </a:rPr>
              <a:t>:</a:t>
            </a:r>
          </a:p>
          <a:p>
            <a:pPr marL="285750" indent="-285750" algn="just">
              <a:buFont typeface="Wingdings" panose="05000000000000000000" pitchFamily="2" charset="2"/>
              <a:buChar char="q"/>
            </a:pPr>
            <a:r>
              <a:rPr lang="en-US" sz="1600" dirty="0">
                <a:solidFill>
                  <a:schemeClr val="tx1">
                    <a:lumMod val="65000"/>
                    <a:lumOff val="35000"/>
                  </a:schemeClr>
                </a:solidFill>
              </a:rPr>
              <a:t>Pure </a:t>
            </a:r>
            <a:r>
              <a:rPr lang="en-US" sz="1600" dirty="0" smtClean="0">
                <a:solidFill>
                  <a:schemeClr val="tx1">
                    <a:lumMod val="65000"/>
                    <a:lumOff val="35000"/>
                  </a:schemeClr>
                </a:solidFill>
              </a:rPr>
              <a:t>functions</a:t>
            </a:r>
          </a:p>
          <a:p>
            <a:pPr marL="285750" indent="-285750" algn="just">
              <a:buFont typeface="Wingdings" panose="05000000000000000000" pitchFamily="2" charset="2"/>
              <a:buChar char="q"/>
            </a:pPr>
            <a:r>
              <a:rPr lang="en-US" sz="1600" dirty="0" smtClean="0">
                <a:solidFill>
                  <a:schemeClr val="tx1">
                    <a:lumMod val="65000"/>
                    <a:lumOff val="35000"/>
                  </a:schemeClr>
                </a:solidFill>
              </a:rPr>
              <a:t>Recursion</a:t>
            </a:r>
          </a:p>
          <a:p>
            <a:pPr marL="285750" indent="-285750" algn="just">
              <a:buFont typeface="Wingdings" panose="05000000000000000000" pitchFamily="2" charset="2"/>
              <a:buChar char="q"/>
            </a:pPr>
            <a:r>
              <a:rPr lang="en-US" sz="1600" dirty="0">
                <a:solidFill>
                  <a:schemeClr val="tx1">
                    <a:lumMod val="65000"/>
                    <a:lumOff val="35000"/>
                  </a:schemeClr>
                </a:solidFill>
              </a:rPr>
              <a:t>Referential </a:t>
            </a:r>
            <a:r>
              <a:rPr lang="en-US" sz="1600" dirty="0" smtClean="0">
                <a:solidFill>
                  <a:schemeClr val="tx1">
                    <a:lumMod val="65000"/>
                    <a:lumOff val="35000"/>
                  </a:schemeClr>
                </a:solidFill>
              </a:rPr>
              <a:t>transparency</a:t>
            </a:r>
          </a:p>
          <a:p>
            <a:pPr marL="285750" indent="-285750" algn="just">
              <a:buFont typeface="Wingdings" panose="05000000000000000000" pitchFamily="2" charset="2"/>
              <a:buChar char="q"/>
            </a:pPr>
            <a:r>
              <a:rPr lang="en-US" sz="1600" dirty="0">
                <a:solidFill>
                  <a:schemeClr val="tx1">
                    <a:lumMod val="65000"/>
                    <a:lumOff val="35000"/>
                  </a:schemeClr>
                </a:solidFill>
              </a:rPr>
              <a:t>Functions are First-Class and can be </a:t>
            </a:r>
            <a:r>
              <a:rPr lang="en-US" sz="1600" dirty="0" smtClean="0">
                <a:solidFill>
                  <a:schemeClr val="tx1">
                    <a:lumMod val="65000"/>
                    <a:lumOff val="35000"/>
                  </a:schemeClr>
                </a:solidFill>
              </a:rPr>
              <a:t>Higher-Order</a:t>
            </a:r>
          </a:p>
          <a:p>
            <a:pPr marL="285750" indent="-285750" algn="just">
              <a:buFont typeface="Wingdings" panose="05000000000000000000" pitchFamily="2" charset="2"/>
              <a:buChar char="q"/>
            </a:pPr>
            <a:r>
              <a:rPr lang="en-US" sz="1600" dirty="0">
                <a:solidFill>
                  <a:schemeClr val="tx1">
                    <a:lumMod val="65000"/>
                    <a:lumOff val="35000"/>
                  </a:schemeClr>
                </a:solidFill>
              </a:rPr>
              <a:t>Variables are </a:t>
            </a:r>
            <a:r>
              <a:rPr lang="en-US" sz="1600" dirty="0" smtClean="0">
                <a:solidFill>
                  <a:schemeClr val="tx1">
                    <a:lumMod val="65000"/>
                    <a:lumOff val="35000"/>
                  </a:schemeClr>
                </a:solidFill>
              </a:rPr>
              <a:t>Immutable</a:t>
            </a:r>
          </a:p>
          <a:p>
            <a:pPr marL="285750" indent="-285750" algn="just">
              <a:buFont typeface="Wingdings" panose="05000000000000000000" pitchFamily="2" charset="2"/>
              <a:buChar char="q"/>
            </a:pPr>
            <a:endParaRPr lang="en-US" sz="1600" dirty="0">
              <a:solidFill>
                <a:schemeClr val="tx1">
                  <a:lumMod val="65000"/>
                  <a:lumOff val="35000"/>
                </a:schemeClr>
              </a:solidFill>
            </a:endParaRPr>
          </a:p>
          <a:p>
            <a:pPr algn="just"/>
            <a:r>
              <a:rPr lang="en-US" sz="1600" dirty="0" smtClean="0">
                <a:solidFill>
                  <a:schemeClr val="tx1">
                    <a:lumMod val="65000"/>
                    <a:lumOff val="35000"/>
                  </a:schemeClr>
                </a:solidFill>
              </a:rPr>
              <a:t>Programming Languages that support functional programming: </a:t>
            </a:r>
            <a:r>
              <a:rPr lang="en-US" sz="1600" b="1" dirty="0" smtClean="0">
                <a:solidFill>
                  <a:srgbClr val="C00000"/>
                </a:solidFill>
              </a:rPr>
              <a:t>Haskell</a:t>
            </a:r>
            <a:r>
              <a:rPr lang="en-US" sz="1600" dirty="0" smtClean="0">
                <a:solidFill>
                  <a:schemeClr val="tx1">
                    <a:lumMod val="65000"/>
                    <a:lumOff val="35000"/>
                  </a:schemeClr>
                </a:solidFill>
              </a:rPr>
              <a:t>, JavaScript, Scala, </a:t>
            </a:r>
            <a:r>
              <a:rPr lang="en-US" sz="1600" b="1" dirty="0"/>
              <a:t>Erlang</a:t>
            </a:r>
            <a:r>
              <a:rPr lang="en-US" sz="1600" b="1" dirty="0">
                <a:solidFill>
                  <a:schemeClr val="tx1">
                    <a:lumMod val="65000"/>
                    <a:lumOff val="35000"/>
                  </a:schemeClr>
                </a:solidFill>
              </a:rPr>
              <a:t>, </a:t>
            </a:r>
            <a:r>
              <a:rPr lang="en-US" sz="1600" b="1" dirty="0">
                <a:solidFill>
                  <a:srgbClr val="C00000"/>
                </a:solidFill>
              </a:rPr>
              <a:t>Elixir</a:t>
            </a:r>
            <a:r>
              <a:rPr lang="en-US" sz="1600" dirty="0" smtClean="0">
                <a:solidFill>
                  <a:schemeClr val="tx1">
                    <a:lumMod val="65000"/>
                    <a:lumOff val="35000"/>
                  </a:schemeClr>
                </a:solidFill>
              </a:rPr>
              <a:t>, Lisp, ML, </a:t>
            </a:r>
            <a:r>
              <a:rPr lang="en-US" sz="1600" b="1" dirty="0" smtClean="0">
                <a:solidFill>
                  <a:srgbClr val="C00000"/>
                </a:solidFill>
              </a:rPr>
              <a:t>Clojure</a:t>
            </a:r>
            <a:r>
              <a:rPr lang="en-US" sz="1600" dirty="0" smtClean="0">
                <a:solidFill>
                  <a:schemeClr val="tx1">
                    <a:lumMod val="65000"/>
                    <a:lumOff val="35000"/>
                  </a:schemeClr>
                </a:solidFill>
              </a:rPr>
              <a:t>, </a:t>
            </a:r>
            <a:r>
              <a:rPr lang="en-US" sz="1600" b="1" dirty="0" smtClean="0"/>
              <a:t>OCaml</a:t>
            </a:r>
            <a:r>
              <a:rPr lang="en-US" sz="1600" dirty="0" smtClean="0">
                <a:solidFill>
                  <a:schemeClr val="tx1">
                    <a:lumMod val="65000"/>
                    <a:lumOff val="35000"/>
                  </a:schemeClr>
                </a:solidFill>
              </a:rPr>
              <a:t>,  F#, Common Lisp, Racket.</a:t>
            </a:r>
            <a:endParaRPr lang="en-US" sz="1600" dirty="0">
              <a:solidFill>
                <a:schemeClr val="tx1">
                  <a:lumMod val="65000"/>
                  <a:lumOff val="35000"/>
                </a:schemeClr>
              </a:solidFill>
            </a:endParaRPr>
          </a:p>
        </p:txBody>
      </p:sp>
    </p:spTree>
    <p:extLst>
      <p:ext uri="{BB962C8B-B14F-4D97-AF65-F5344CB8AC3E}">
        <p14:creationId xmlns:p14="http://schemas.microsoft.com/office/powerpoint/2010/main" val="40068140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2827569" cy="369332"/>
          </a:xfrm>
          <a:prstGeom prst="rect">
            <a:avLst/>
          </a:prstGeom>
        </p:spPr>
        <p:txBody>
          <a:bodyPr wrap="none">
            <a:spAutoFit/>
          </a:bodyPr>
          <a:lstStyle/>
          <a:p>
            <a:r>
              <a:rPr lang="en-US" b="1" dirty="0" smtClean="0">
                <a:solidFill>
                  <a:schemeClr val="accent2">
                    <a:lumMod val="75000"/>
                  </a:schemeClr>
                </a:solidFill>
              </a:rPr>
              <a:t>Paradigms at the Glance</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37</a:t>
            </a:fld>
            <a:endParaRPr lang="en-US"/>
          </a:p>
        </p:txBody>
      </p:sp>
      <p:sp>
        <p:nvSpPr>
          <p:cNvPr id="4" name="Rectangle 3"/>
          <p:cNvSpPr/>
          <p:nvPr/>
        </p:nvSpPr>
        <p:spPr>
          <a:xfrm>
            <a:off x="1143000" y="914400"/>
            <a:ext cx="7772400" cy="5588966"/>
          </a:xfrm>
          <a:prstGeom prst="rect">
            <a:avLst/>
          </a:prstGeom>
        </p:spPr>
        <p:txBody>
          <a:bodyPr wrap="square">
            <a:spAutoFit/>
          </a:bodyPr>
          <a:lstStyle/>
          <a:p>
            <a:pPr algn="just">
              <a:lnSpc>
                <a:spcPct val="150000"/>
              </a:lnSpc>
            </a:pPr>
            <a:r>
              <a:rPr lang="en-US" sz="1600" b="1" i="1" dirty="0" smtClean="0">
                <a:solidFill>
                  <a:schemeClr val="tx1">
                    <a:lumMod val="65000"/>
                    <a:lumOff val="35000"/>
                  </a:schemeClr>
                </a:solidFill>
              </a:rPr>
              <a:t>Imperative</a:t>
            </a:r>
            <a:r>
              <a:rPr lang="en-US" sz="1600" dirty="0">
                <a:solidFill>
                  <a:schemeClr val="tx1">
                    <a:lumMod val="65000"/>
                    <a:lumOff val="35000"/>
                  </a:schemeClr>
                </a:solidFill>
              </a:rPr>
              <a:t>: Programming with an explicit sequence of commands that update state. </a:t>
            </a:r>
          </a:p>
          <a:p>
            <a:pPr algn="just">
              <a:lnSpc>
                <a:spcPct val="150000"/>
              </a:lnSpc>
            </a:pPr>
            <a:r>
              <a:rPr lang="en-US" sz="1600" b="1" i="1" dirty="0">
                <a:solidFill>
                  <a:schemeClr val="tx1">
                    <a:lumMod val="65000"/>
                    <a:lumOff val="35000"/>
                  </a:schemeClr>
                </a:solidFill>
              </a:rPr>
              <a:t>Declarative</a:t>
            </a:r>
            <a:r>
              <a:rPr lang="en-US" sz="1600" dirty="0">
                <a:solidFill>
                  <a:schemeClr val="tx1">
                    <a:lumMod val="65000"/>
                    <a:lumOff val="35000"/>
                  </a:schemeClr>
                </a:solidFill>
              </a:rPr>
              <a:t>: Programming by specifying the result you want, not how to get it. </a:t>
            </a:r>
          </a:p>
          <a:p>
            <a:pPr algn="just">
              <a:lnSpc>
                <a:spcPct val="150000"/>
              </a:lnSpc>
            </a:pPr>
            <a:r>
              <a:rPr lang="en-US" sz="1600" b="1" i="1" dirty="0">
                <a:solidFill>
                  <a:schemeClr val="tx1">
                    <a:lumMod val="65000"/>
                    <a:lumOff val="35000"/>
                  </a:schemeClr>
                </a:solidFill>
              </a:rPr>
              <a:t>Structured</a:t>
            </a:r>
            <a:r>
              <a:rPr lang="en-US" sz="1600" dirty="0">
                <a:solidFill>
                  <a:schemeClr val="tx1">
                    <a:lumMod val="65000"/>
                    <a:lumOff val="35000"/>
                  </a:schemeClr>
                </a:solidFill>
              </a:rPr>
              <a:t>: Programming with clean, </a:t>
            </a:r>
            <a:r>
              <a:rPr lang="en-US" sz="1600" dirty="0" err="1">
                <a:solidFill>
                  <a:schemeClr val="tx1">
                    <a:lumMod val="65000"/>
                    <a:lumOff val="35000"/>
                  </a:schemeClr>
                </a:solidFill>
              </a:rPr>
              <a:t>goto</a:t>
            </a:r>
            <a:r>
              <a:rPr lang="en-US" sz="1600" dirty="0">
                <a:solidFill>
                  <a:schemeClr val="tx1">
                    <a:lumMod val="65000"/>
                    <a:lumOff val="35000"/>
                  </a:schemeClr>
                </a:solidFill>
              </a:rPr>
              <a:t>-free, nested control structures. </a:t>
            </a:r>
          </a:p>
          <a:p>
            <a:pPr algn="just">
              <a:lnSpc>
                <a:spcPct val="150000"/>
              </a:lnSpc>
            </a:pPr>
            <a:r>
              <a:rPr lang="en-US" sz="1600" b="1" i="1" dirty="0">
                <a:solidFill>
                  <a:schemeClr val="tx1">
                    <a:lumMod val="65000"/>
                    <a:lumOff val="35000"/>
                  </a:schemeClr>
                </a:solidFill>
              </a:rPr>
              <a:t>Procedural</a:t>
            </a:r>
            <a:r>
              <a:rPr lang="en-US" sz="1600" dirty="0">
                <a:solidFill>
                  <a:schemeClr val="tx1">
                    <a:lumMod val="65000"/>
                    <a:lumOff val="35000"/>
                  </a:schemeClr>
                </a:solidFill>
              </a:rPr>
              <a:t>: Imperative programming with procedure calls. </a:t>
            </a:r>
          </a:p>
          <a:p>
            <a:pPr algn="just">
              <a:lnSpc>
                <a:spcPct val="150000"/>
              </a:lnSpc>
            </a:pPr>
            <a:r>
              <a:rPr lang="en-US" sz="1600" b="1" i="1" dirty="0">
                <a:solidFill>
                  <a:schemeClr val="tx1">
                    <a:lumMod val="65000"/>
                    <a:lumOff val="35000"/>
                  </a:schemeClr>
                </a:solidFill>
              </a:rPr>
              <a:t>Functional</a:t>
            </a:r>
            <a:r>
              <a:rPr lang="en-US" sz="1600" dirty="0">
                <a:solidFill>
                  <a:schemeClr val="tx1">
                    <a:lumMod val="65000"/>
                    <a:lumOff val="35000"/>
                  </a:schemeClr>
                </a:solidFill>
              </a:rPr>
              <a:t> (Applicative): Programming with function calls that avoid any global state. </a:t>
            </a:r>
          </a:p>
          <a:p>
            <a:pPr algn="just">
              <a:lnSpc>
                <a:spcPct val="150000"/>
              </a:lnSpc>
            </a:pPr>
            <a:r>
              <a:rPr lang="en-US" sz="1600" b="1" i="1" dirty="0">
                <a:solidFill>
                  <a:schemeClr val="tx1">
                    <a:lumMod val="65000"/>
                    <a:lumOff val="35000"/>
                  </a:schemeClr>
                </a:solidFill>
              </a:rPr>
              <a:t>Function-Level</a:t>
            </a:r>
            <a:r>
              <a:rPr lang="en-US" sz="1600" b="1" dirty="0">
                <a:solidFill>
                  <a:schemeClr val="tx1">
                    <a:lumMod val="65000"/>
                    <a:lumOff val="35000"/>
                  </a:schemeClr>
                </a:solidFill>
              </a:rPr>
              <a:t> </a:t>
            </a:r>
            <a:r>
              <a:rPr lang="en-US" sz="1600" dirty="0">
                <a:solidFill>
                  <a:schemeClr val="tx1">
                    <a:lumMod val="65000"/>
                    <a:lumOff val="35000"/>
                  </a:schemeClr>
                </a:solidFill>
              </a:rPr>
              <a:t>(Combinator): Programming with no variables at all. </a:t>
            </a:r>
          </a:p>
          <a:p>
            <a:pPr algn="just">
              <a:lnSpc>
                <a:spcPct val="150000"/>
              </a:lnSpc>
            </a:pPr>
            <a:r>
              <a:rPr lang="en-US" sz="1600" b="1" i="1" dirty="0">
                <a:solidFill>
                  <a:schemeClr val="tx1">
                    <a:lumMod val="65000"/>
                    <a:lumOff val="35000"/>
                  </a:schemeClr>
                </a:solidFill>
              </a:rPr>
              <a:t>Object-Oriented</a:t>
            </a:r>
            <a:r>
              <a:rPr lang="en-US" sz="1600" dirty="0">
                <a:solidFill>
                  <a:schemeClr val="tx1">
                    <a:lumMod val="65000"/>
                    <a:lumOff val="35000"/>
                  </a:schemeClr>
                </a:solidFill>
              </a:rPr>
              <a:t>: Programming by defining objects that send messages to each other. Objects have their own internal (encapsulated) state and public interfaces. Object orientation can be: </a:t>
            </a:r>
          </a:p>
          <a:p>
            <a:pPr lvl="1" algn="just">
              <a:lnSpc>
                <a:spcPct val="150000"/>
              </a:lnSpc>
            </a:pPr>
            <a:r>
              <a:rPr lang="en-US" sz="1600" b="1" dirty="0">
                <a:solidFill>
                  <a:schemeClr val="tx1">
                    <a:lumMod val="65000"/>
                    <a:lumOff val="35000"/>
                  </a:schemeClr>
                </a:solidFill>
              </a:rPr>
              <a:t>Class-based</a:t>
            </a:r>
            <a:r>
              <a:rPr lang="en-US" sz="1600" dirty="0">
                <a:solidFill>
                  <a:schemeClr val="tx1">
                    <a:lumMod val="65000"/>
                    <a:lumOff val="35000"/>
                  </a:schemeClr>
                </a:solidFill>
              </a:rPr>
              <a:t>: Objects get state and behavior based on membership in a class. </a:t>
            </a:r>
          </a:p>
          <a:p>
            <a:pPr lvl="1" algn="just">
              <a:lnSpc>
                <a:spcPct val="150000"/>
              </a:lnSpc>
            </a:pPr>
            <a:r>
              <a:rPr lang="en-US" sz="1600" b="1" dirty="0">
                <a:solidFill>
                  <a:schemeClr val="tx1">
                    <a:lumMod val="65000"/>
                    <a:lumOff val="35000"/>
                  </a:schemeClr>
                </a:solidFill>
              </a:rPr>
              <a:t>Prototype-based</a:t>
            </a:r>
            <a:r>
              <a:rPr lang="en-US" sz="1600" dirty="0">
                <a:solidFill>
                  <a:schemeClr val="tx1">
                    <a:lumMod val="65000"/>
                    <a:lumOff val="35000"/>
                  </a:schemeClr>
                </a:solidFill>
              </a:rPr>
              <a:t>: Objects get behavior from a prototype object. </a:t>
            </a:r>
          </a:p>
          <a:p>
            <a:pPr algn="just">
              <a:lnSpc>
                <a:spcPct val="150000"/>
              </a:lnSpc>
            </a:pPr>
            <a:r>
              <a:rPr lang="en-US" sz="1600" b="1" i="1" dirty="0">
                <a:solidFill>
                  <a:schemeClr val="tx1">
                    <a:lumMod val="65000"/>
                    <a:lumOff val="35000"/>
                  </a:schemeClr>
                </a:solidFill>
              </a:rPr>
              <a:t>Event-Driven</a:t>
            </a:r>
            <a:r>
              <a:rPr lang="en-US" sz="1600" dirty="0">
                <a:solidFill>
                  <a:schemeClr val="tx1">
                    <a:lumMod val="65000"/>
                    <a:lumOff val="35000"/>
                  </a:schemeClr>
                </a:solidFill>
              </a:rPr>
              <a:t>: Programming with emitters and listeners of asynchronous actions. </a:t>
            </a:r>
            <a:endParaRPr lang="en-US" sz="1600" dirty="0" smtClean="0">
              <a:solidFill>
                <a:schemeClr val="tx1">
                  <a:lumMod val="65000"/>
                  <a:lumOff val="35000"/>
                </a:schemeClr>
              </a:solidFill>
            </a:endParaRPr>
          </a:p>
          <a:p>
            <a:pPr algn="just">
              <a:lnSpc>
                <a:spcPct val="150000"/>
              </a:lnSpc>
            </a:pPr>
            <a:r>
              <a:rPr lang="en-US" sz="1600" b="1" i="1" dirty="0">
                <a:solidFill>
                  <a:schemeClr val="tx1">
                    <a:lumMod val="65000"/>
                    <a:lumOff val="35000"/>
                  </a:schemeClr>
                </a:solidFill>
              </a:rPr>
              <a:t>Aspect-Oriented</a:t>
            </a:r>
            <a:r>
              <a:rPr lang="en-US" sz="1600" dirty="0">
                <a:solidFill>
                  <a:schemeClr val="tx1">
                    <a:lumMod val="65000"/>
                    <a:lumOff val="35000"/>
                  </a:schemeClr>
                </a:solidFill>
              </a:rPr>
              <a:t>: Programming cross-cutting concerns applied transparently. </a:t>
            </a:r>
            <a:endParaRPr lang="en-US" sz="1600" dirty="0" smtClean="0">
              <a:solidFill>
                <a:schemeClr val="tx1">
                  <a:lumMod val="65000"/>
                  <a:lumOff val="35000"/>
                </a:schemeClr>
              </a:solidFill>
            </a:endParaRPr>
          </a:p>
          <a:p>
            <a:pPr algn="just">
              <a:lnSpc>
                <a:spcPct val="150000"/>
              </a:lnSpc>
            </a:pPr>
            <a:r>
              <a:rPr lang="en-US" sz="1600" b="1" i="1" dirty="0" smtClean="0">
                <a:solidFill>
                  <a:schemeClr val="tx1">
                    <a:lumMod val="65000"/>
                    <a:lumOff val="35000"/>
                  </a:schemeClr>
                </a:solidFill>
              </a:rPr>
              <a:t>Reflective</a:t>
            </a:r>
            <a:r>
              <a:rPr lang="en-US" sz="1600" dirty="0">
                <a:solidFill>
                  <a:schemeClr val="tx1">
                    <a:lumMod val="65000"/>
                    <a:lumOff val="35000"/>
                  </a:schemeClr>
                </a:solidFill>
              </a:rPr>
              <a:t>: Programming by manipulating the program elements themselves. </a:t>
            </a:r>
            <a:endParaRPr lang="en-US" sz="1600" dirty="0" smtClean="0">
              <a:solidFill>
                <a:schemeClr val="tx1">
                  <a:lumMod val="65000"/>
                  <a:lumOff val="35000"/>
                </a:schemeClr>
              </a:solidFill>
            </a:endParaRPr>
          </a:p>
          <a:p>
            <a:pPr algn="just">
              <a:lnSpc>
                <a:spcPct val="150000"/>
              </a:lnSpc>
            </a:pPr>
            <a:r>
              <a:rPr lang="en-US" sz="1600" b="1" i="1" dirty="0" smtClean="0">
                <a:solidFill>
                  <a:schemeClr val="tx1">
                    <a:lumMod val="65000"/>
                    <a:lumOff val="35000"/>
                  </a:schemeClr>
                </a:solidFill>
              </a:rPr>
              <a:t>Array</a:t>
            </a:r>
            <a:r>
              <a:rPr lang="en-US" sz="1600" dirty="0">
                <a:solidFill>
                  <a:schemeClr val="tx1">
                    <a:lumMod val="65000"/>
                    <a:lumOff val="35000"/>
                  </a:schemeClr>
                </a:solidFill>
              </a:rPr>
              <a:t>: Programming with powerful array operators that usually make loops unnecessary. </a:t>
            </a:r>
          </a:p>
        </p:txBody>
      </p:sp>
    </p:spTree>
    <p:extLst>
      <p:ext uri="{BB962C8B-B14F-4D97-AF65-F5344CB8AC3E}">
        <p14:creationId xmlns:p14="http://schemas.microsoft.com/office/powerpoint/2010/main" val="25803257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3798292364"/>
              </p:ext>
            </p:extLst>
          </p:nvPr>
        </p:nvGraphicFramePr>
        <p:xfrm>
          <a:off x="1143002" y="893647"/>
          <a:ext cx="7848597" cy="4946043"/>
        </p:xfrm>
        <a:graphic>
          <a:graphicData uri="http://schemas.openxmlformats.org/drawingml/2006/table">
            <a:tbl>
              <a:tblPr firstRow="1" bandRow="1">
                <a:tableStyleId>{5C22544A-7EE6-4342-B048-85BDC9FD1C3A}</a:tableStyleId>
              </a:tblPr>
              <a:tblGrid>
                <a:gridCol w="338968"/>
                <a:gridCol w="1261230"/>
                <a:gridCol w="1371600"/>
                <a:gridCol w="1371600"/>
                <a:gridCol w="1905000"/>
                <a:gridCol w="1600199"/>
              </a:tblGrid>
              <a:tr h="393069">
                <a:tc>
                  <a:txBody>
                    <a:bodyPr/>
                    <a:lstStyle/>
                    <a:p>
                      <a:pPr algn="ctr"/>
                      <a:r>
                        <a:rPr lang="en-US" dirty="0" smtClean="0"/>
                        <a:t>N</a:t>
                      </a:r>
                      <a:endParaRPr lang="en-US" dirty="0"/>
                    </a:p>
                  </a:txBody>
                  <a:tcPr anchor="ctr"/>
                </a:tc>
                <a:tc>
                  <a:txBody>
                    <a:bodyPr/>
                    <a:lstStyle/>
                    <a:p>
                      <a:pPr algn="l"/>
                      <a:r>
                        <a:rPr lang="en-US" dirty="0" smtClean="0"/>
                        <a:t>Title</a:t>
                      </a:r>
                      <a:endParaRPr lang="en-US" dirty="0"/>
                    </a:p>
                  </a:txBody>
                  <a:tcPr anchor="ctr"/>
                </a:tc>
                <a:tc>
                  <a:txBody>
                    <a:bodyPr/>
                    <a:lstStyle/>
                    <a:p>
                      <a:pPr algn="ctr"/>
                      <a:r>
                        <a:rPr lang="en-US" dirty="0" smtClean="0"/>
                        <a:t>Date</a:t>
                      </a:r>
                      <a:endParaRPr lang="en-US" dirty="0"/>
                    </a:p>
                  </a:txBody>
                  <a:tcPr anchor="ctr"/>
                </a:tc>
                <a:tc>
                  <a:txBody>
                    <a:bodyPr/>
                    <a:lstStyle/>
                    <a:p>
                      <a:pPr algn="ctr"/>
                      <a:r>
                        <a:rPr lang="en-US" dirty="0" err="1" smtClean="0"/>
                        <a:t>Imples</a:t>
                      </a:r>
                      <a:endParaRPr lang="en-US" dirty="0"/>
                    </a:p>
                  </a:txBody>
                  <a:tcPr anchor="ctr"/>
                </a:tc>
                <a:tc>
                  <a:txBody>
                    <a:bodyPr/>
                    <a:lstStyle/>
                    <a:p>
                      <a:pPr algn="ctr"/>
                      <a:r>
                        <a:rPr lang="en-US" dirty="0" smtClean="0"/>
                        <a:t>Style</a:t>
                      </a:r>
                      <a:endParaRPr lang="en-US" dirty="0"/>
                    </a:p>
                  </a:txBody>
                  <a:tcPr anchor="ctr"/>
                </a:tc>
                <a:tc>
                  <a:txBody>
                    <a:bodyPr/>
                    <a:lstStyle/>
                    <a:p>
                      <a:pPr algn="ctr"/>
                      <a:r>
                        <a:rPr lang="en-US" dirty="0" smtClean="0"/>
                        <a:t>Domain</a:t>
                      </a:r>
                      <a:endParaRPr lang="en-US" dirty="0"/>
                    </a:p>
                  </a:txBody>
                  <a:tcPr anchor="ctr"/>
                </a:tc>
              </a:tr>
              <a:tr h="393069">
                <a:tc>
                  <a:txBody>
                    <a:bodyPr/>
                    <a:lstStyle/>
                    <a:p>
                      <a:pPr algn="ctr"/>
                      <a:r>
                        <a:rPr lang="en-US" dirty="0" smtClean="0"/>
                        <a:t>1</a:t>
                      </a:r>
                      <a:endParaRPr lang="en-US" dirty="0"/>
                    </a:p>
                  </a:txBody>
                  <a:tcPr anchor="ctr"/>
                </a:tc>
                <a:tc>
                  <a:txBody>
                    <a:bodyPr/>
                    <a:lstStyle/>
                    <a:p>
                      <a:pPr algn="l"/>
                      <a:r>
                        <a:rPr lang="en-US" dirty="0" smtClean="0"/>
                        <a:t>Fortran</a:t>
                      </a:r>
                      <a:endParaRPr lang="en-US" dirty="0"/>
                    </a:p>
                  </a:txBody>
                  <a:tcPr anchor="ctr"/>
                </a:tc>
                <a:tc>
                  <a:txBody>
                    <a:bodyPr/>
                    <a:lstStyle/>
                    <a:p>
                      <a:pPr algn="ctr"/>
                      <a:r>
                        <a:rPr lang="en-US" dirty="0" smtClean="0"/>
                        <a:t>1957</a:t>
                      </a:r>
                      <a:endParaRPr lang="en-US" dirty="0"/>
                    </a:p>
                  </a:txBody>
                  <a:tcPr anchor="ctr"/>
                </a:tc>
                <a:tc>
                  <a:txBody>
                    <a:bodyPr/>
                    <a:lstStyle/>
                    <a:p>
                      <a:pPr algn="ctr"/>
                      <a:r>
                        <a:rPr lang="en-US" dirty="0" smtClean="0"/>
                        <a:t>------</a:t>
                      </a:r>
                      <a:endParaRPr lang="en-US" dirty="0"/>
                    </a:p>
                  </a:txBody>
                  <a:tcPr anchor="ctr"/>
                </a:tc>
                <a:tc>
                  <a:txBody>
                    <a:bodyPr/>
                    <a:lstStyle/>
                    <a:p>
                      <a:pPr algn="l"/>
                      <a:r>
                        <a:rPr lang="en-US" dirty="0" smtClean="0"/>
                        <a:t>Structured</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Modeling, Calc</a:t>
                      </a:r>
                    </a:p>
                  </a:txBody>
                  <a:tcPr anchor="ctr"/>
                </a:tc>
              </a:tr>
              <a:tr h="393069">
                <a:tc>
                  <a:txBody>
                    <a:bodyPr/>
                    <a:lstStyle/>
                    <a:p>
                      <a:pPr algn="ctr"/>
                      <a:r>
                        <a:rPr lang="en-US" dirty="0" smtClean="0"/>
                        <a:t>2</a:t>
                      </a:r>
                      <a:endParaRPr lang="en-US" dirty="0"/>
                    </a:p>
                  </a:txBody>
                  <a:tcPr anchor="ctr"/>
                </a:tc>
                <a:tc>
                  <a:txBody>
                    <a:bodyPr/>
                    <a:lstStyle/>
                    <a:p>
                      <a:pPr algn="l"/>
                      <a:r>
                        <a:rPr lang="en-US" dirty="0" smtClean="0"/>
                        <a:t>Cobol</a:t>
                      </a:r>
                      <a:endParaRPr lang="en-US" dirty="0"/>
                    </a:p>
                  </a:txBody>
                  <a:tcPr anchor="ctr"/>
                </a:tc>
                <a:tc>
                  <a:txBody>
                    <a:bodyPr/>
                    <a:lstStyle/>
                    <a:p>
                      <a:pPr algn="ctr"/>
                      <a:r>
                        <a:rPr lang="en-US" dirty="0" smtClean="0"/>
                        <a:t>1959</a:t>
                      </a:r>
                      <a:endParaRPr lang="en-US" dirty="0"/>
                    </a:p>
                  </a:txBody>
                  <a:tcPr anchor="ctr"/>
                </a:tc>
                <a:tc>
                  <a:txBody>
                    <a:bodyPr/>
                    <a:lstStyle/>
                    <a:p>
                      <a:pPr algn="ctr"/>
                      <a:r>
                        <a:rPr lang="en-US" dirty="0" smtClean="0"/>
                        <a:t>------</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Proc, </a:t>
                      </a:r>
                      <a:r>
                        <a:rPr lang="en-US" sz="1600" dirty="0" smtClean="0"/>
                        <a:t>OOP</a:t>
                      </a:r>
                    </a:p>
                  </a:txBody>
                  <a:tcPr anchor="ctr"/>
                </a:tc>
                <a:tc>
                  <a:txBody>
                    <a:bodyPr/>
                    <a:lstStyle/>
                    <a:p>
                      <a:pPr algn="l"/>
                      <a:r>
                        <a:rPr lang="en-US" dirty="0" smtClean="0"/>
                        <a:t>Business</a:t>
                      </a:r>
                      <a:endParaRPr lang="en-US" dirty="0"/>
                    </a:p>
                  </a:txBody>
                  <a:tcPr anchor="ctr"/>
                </a:tc>
              </a:tr>
              <a:tr h="393069">
                <a:tc>
                  <a:txBody>
                    <a:bodyPr/>
                    <a:lstStyle/>
                    <a:p>
                      <a:pPr algn="ctr"/>
                      <a:r>
                        <a:rPr lang="en-US" dirty="0" smtClean="0"/>
                        <a:t>3</a:t>
                      </a:r>
                      <a:endParaRPr lang="en-US" dirty="0"/>
                    </a:p>
                  </a:txBody>
                  <a:tcPr anchor="ctr"/>
                </a:tc>
                <a:tc>
                  <a:txBody>
                    <a:bodyPr/>
                    <a:lstStyle/>
                    <a:p>
                      <a:pPr algn="l"/>
                      <a:r>
                        <a:rPr lang="en-US" dirty="0" smtClean="0"/>
                        <a:t>VB</a:t>
                      </a:r>
                      <a:endParaRPr lang="en-US" dirty="0"/>
                    </a:p>
                  </a:txBody>
                  <a:tcPr anchor="ctr"/>
                </a:tc>
                <a:tc>
                  <a:txBody>
                    <a:bodyPr/>
                    <a:lstStyle/>
                    <a:p>
                      <a:pPr algn="ctr"/>
                      <a:r>
                        <a:rPr lang="en-US" dirty="0" smtClean="0"/>
                        <a:t>1991-1998</a:t>
                      </a:r>
                      <a:endParaRPr lang="en-US" dirty="0"/>
                    </a:p>
                  </a:txBody>
                  <a:tcPr anchor="ctr"/>
                </a:tc>
                <a:tc>
                  <a:txBody>
                    <a:bodyPr/>
                    <a:lstStyle/>
                    <a:p>
                      <a:pPr algn="ctr"/>
                      <a:r>
                        <a:rPr lang="en-US" dirty="0" smtClean="0"/>
                        <a:t>------</a:t>
                      </a:r>
                      <a:endParaRPr lang="en-US" dirty="0"/>
                    </a:p>
                  </a:txBody>
                  <a:tcPr anchor="ctr"/>
                </a:tc>
                <a:tc>
                  <a:txBody>
                    <a:bodyPr/>
                    <a:lstStyle/>
                    <a:p>
                      <a:pPr algn="l"/>
                      <a:r>
                        <a:rPr lang="en-US" dirty="0" smtClean="0"/>
                        <a:t>Object-Based</a:t>
                      </a:r>
                      <a:endParaRPr lang="en-US" dirty="0"/>
                    </a:p>
                  </a:txBody>
                  <a:tcPr anchor="ctr"/>
                </a:tc>
                <a:tc>
                  <a:txBody>
                    <a:bodyPr/>
                    <a:lstStyle/>
                    <a:p>
                      <a:pPr algn="l"/>
                      <a:r>
                        <a:rPr lang="en-US" dirty="0" smtClean="0"/>
                        <a:t>Business</a:t>
                      </a:r>
                      <a:endParaRPr lang="en-US" dirty="0"/>
                    </a:p>
                  </a:txBody>
                  <a:tcPr anchor="ctr"/>
                </a:tc>
              </a:tr>
              <a:tr h="393069">
                <a:tc>
                  <a:txBody>
                    <a:bodyPr/>
                    <a:lstStyle/>
                    <a:p>
                      <a:pPr algn="ctr"/>
                      <a:r>
                        <a:rPr lang="en-US" dirty="0" smtClean="0"/>
                        <a:t>4</a:t>
                      </a:r>
                      <a:endParaRPr lang="en-US" dirty="0"/>
                    </a:p>
                  </a:txBody>
                  <a:tcPr anchor="ctr"/>
                </a:tc>
                <a:tc>
                  <a:txBody>
                    <a:bodyPr/>
                    <a:lstStyle/>
                    <a:p>
                      <a:pPr algn="l"/>
                      <a:r>
                        <a:rPr lang="en-US" dirty="0" smtClean="0"/>
                        <a:t>FoxPro</a:t>
                      </a:r>
                      <a:endParaRPr lang="en-US" dirty="0"/>
                    </a:p>
                  </a:txBody>
                  <a:tcPr anchor="ctr"/>
                </a:tc>
                <a:tc>
                  <a:txBody>
                    <a:bodyPr/>
                    <a:lstStyle/>
                    <a:p>
                      <a:pPr algn="ctr"/>
                      <a:r>
                        <a:rPr lang="en-US" dirty="0" smtClean="0"/>
                        <a:t>1991-2015</a:t>
                      </a:r>
                      <a:endParaRPr lang="en-US" dirty="0"/>
                    </a:p>
                  </a:txBody>
                  <a:tcPr anchor="ctr"/>
                </a:tc>
                <a:tc>
                  <a:txBody>
                    <a:bodyPr/>
                    <a:lstStyle/>
                    <a:p>
                      <a:pPr algn="ctr"/>
                      <a:r>
                        <a:rPr lang="en-US" dirty="0" smtClean="0"/>
                        <a:t>------</a:t>
                      </a:r>
                      <a:endParaRPr lang="en-US" dirty="0"/>
                    </a:p>
                  </a:txBody>
                  <a:tcPr anchor="ctr"/>
                </a:tc>
                <a:tc>
                  <a:txBody>
                    <a:bodyPr/>
                    <a:lstStyle/>
                    <a:p>
                      <a:pPr algn="l"/>
                      <a:r>
                        <a:rPr lang="en-US" dirty="0" smtClean="0"/>
                        <a:t>Proc, </a:t>
                      </a:r>
                      <a:r>
                        <a:rPr lang="en-US" sz="1600" dirty="0" smtClean="0"/>
                        <a:t>OOP</a:t>
                      </a:r>
                      <a:endParaRPr lang="en-US" sz="1600" dirty="0"/>
                    </a:p>
                  </a:txBody>
                  <a:tcPr anchor="ctr"/>
                </a:tc>
                <a:tc>
                  <a:txBody>
                    <a:bodyPr/>
                    <a:lstStyle/>
                    <a:p>
                      <a:pPr algn="l"/>
                      <a:r>
                        <a:rPr lang="en-US" dirty="0" smtClean="0"/>
                        <a:t>DBMS</a:t>
                      </a:r>
                      <a:endParaRPr lang="en-US" dirty="0"/>
                    </a:p>
                  </a:txBody>
                  <a:tcPr anchor="ctr"/>
                </a:tc>
              </a:tr>
              <a:tr h="393069">
                <a:tc>
                  <a:txBody>
                    <a:bodyPr/>
                    <a:lstStyle/>
                    <a:p>
                      <a:pPr algn="ctr"/>
                      <a:r>
                        <a:rPr lang="en-US" dirty="0" smtClean="0"/>
                        <a:t>5</a:t>
                      </a:r>
                      <a:endParaRPr lang="en-US" dirty="0"/>
                    </a:p>
                  </a:txBody>
                  <a:tcPr anchor="ctr"/>
                </a:tc>
                <a:tc>
                  <a:txBody>
                    <a:bodyPr/>
                    <a:lstStyle/>
                    <a:p>
                      <a:pPr algn="l"/>
                      <a:r>
                        <a:rPr lang="en-US" dirty="0" smtClean="0"/>
                        <a:t>Lua</a:t>
                      </a:r>
                      <a:endParaRPr lang="en-US" dirty="0"/>
                    </a:p>
                  </a:txBody>
                  <a:tcPr anchor="ctr"/>
                </a:tc>
                <a:tc>
                  <a:txBody>
                    <a:bodyPr/>
                    <a:lstStyle/>
                    <a:p>
                      <a:pPr algn="ctr"/>
                      <a:r>
                        <a:rPr lang="fa-IR" dirty="0" smtClean="0"/>
                        <a:t>1993</a:t>
                      </a:r>
                      <a:endParaRPr lang="en-US" dirty="0"/>
                    </a:p>
                  </a:txBody>
                  <a:tcPr anchor="ctr"/>
                </a:tc>
                <a:tc>
                  <a:txBody>
                    <a:bodyPr/>
                    <a:lstStyle/>
                    <a:p>
                      <a:pPr algn="ctr"/>
                      <a:r>
                        <a:rPr lang="en-US" dirty="0" smtClean="0"/>
                        <a:t>C</a:t>
                      </a:r>
                      <a:endParaRPr lang="en-US" dirty="0"/>
                    </a:p>
                  </a:txBody>
                  <a:tcPr anchor="ctr"/>
                </a:tc>
                <a:tc>
                  <a:txBody>
                    <a:bodyPr/>
                    <a:lstStyle/>
                    <a:p>
                      <a:pPr algn="l"/>
                      <a:r>
                        <a:rPr lang="en-US" dirty="0" smtClean="0"/>
                        <a:t>Imperative</a:t>
                      </a:r>
                      <a:endParaRPr lang="en-US" dirty="0"/>
                    </a:p>
                  </a:txBody>
                  <a:tcPr anchor="ctr"/>
                </a:tc>
                <a:tc>
                  <a:txBody>
                    <a:bodyPr/>
                    <a:lstStyle/>
                    <a:p>
                      <a:pPr algn="l"/>
                      <a:r>
                        <a:rPr lang="en-US" dirty="0" smtClean="0"/>
                        <a:t>System, Game</a:t>
                      </a:r>
                      <a:endParaRPr lang="en-US" dirty="0"/>
                    </a:p>
                  </a:txBody>
                  <a:tcPr anchor="ctr"/>
                </a:tc>
              </a:tr>
              <a:tr h="393069">
                <a:tc>
                  <a:txBody>
                    <a:bodyPr/>
                    <a:lstStyle/>
                    <a:p>
                      <a:pPr algn="ctr"/>
                      <a:r>
                        <a:rPr lang="en-US" dirty="0" smtClean="0"/>
                        <a:t>6</a:t>
                      </a:r>
                      <a:endParaRPr lang="en-US" dirty="0"/>
                    </a:p>
                  </a:txBody>
                  <a:tcPr anchor="ctr"/>
                </a:tc>
                <a:tc>
                  <a:txBody>
                    <a:bodyPr/>
                    <a:lstStyle/>
                    <a:p>
                      <a:pPr algn="l"/>
                      <a:r>
                        <a:rPr lang="en-US" dirty="0" smtClean="0"/>
                        <a:t>Erlang</a:t>
                      </a:r>
                      <a:endParaRPr lang="en-US" dirty="0"/>
                    </a:p>
                  </a:txBody>
                  <a:tcPr anchor="ctr"/>
                </a:tc>
                <a:tc>
                  <a:txBody>
                    <a:bodyPr/>
                    <a:lstStyle/>
                    <a:p>
                      <a:pPr algn="ctr"/>
                      <a:r>
                        <a:rPr lang="en-US" dirty="0" smtClean="0"/>
                        <a:t>1986</a:t>
                      </a:r>
                      <a:endParaRPr lang="en-US" dirty="0"/>
                    </a:p>
                  </a:txBody>
                  <a:tcPr anchor="ctr"/>
                </a:tc>
                <a:tc>
                  <a:txBody>
                    <a:bodyPr/>
                    <a:lstStyle/>
                    <a:p>
                      <a:pPr algn="ctr"/>
                      <a:r>
                        <a:rPr lang="en-US" dirty="0" smtClean="0"/>
                        <a:t>Erlang/C</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Concurrent, Functional</a:t>
                      </a:r>
                    </a:p>
                  </a:txBody>
                  <a:tcPr anchor="ctr"/>
                </a:tc>
                <a:tc>
                  <a:txBody>
                    <a:bodyPr/>
                    <a:lstStyle/>
                    <a:p>
                      <a:pPr algn="l"/>
                      <a:r>
                        <a:rPr lang="en-US" dirty="0" smtClean="0"/>
                        <a:t>Infrastructure</a:t>
                      </a:r>
                      <a:endParaRPr lang="en-US" dirty="0"/>
                    </a:p>
                  </a:txBody>
                  <a:tcPr anchor="ctr"/>
                </a:tc>
              </a:tr>
              <a:tr h="393069">
                <a:tc>
                  <a:txBody>
                    <a:bodyPr/>
                    <a:lstStyle/>
                    <a:p>
                      <a:pPr algn="ctr"/>
                      <a:r>
                        <a:rPr lang="en-US" dirty="0" smtClean="0"/>
                        <a:t>7</a:t>
                      </a:r>
                      <a:endParaRPr lang="en-US" dirty="0"/>
                    </a:p>
                  </a:txBody>
                  <a:tcPr anchor="ctr"/>
                </a:tc>
                <a:tc>
                  <a:txBody>
                    <a:bodyPr/>
                    <a:lstStyle/>
                    <a:p>
                      <a:pPr algn="l"/>
                      <a:r>
                        <a:rPr lang="en-US" dirty="0" smtClean="0"/>
                        <a:t>Haskell</a:t>
                      </a:r>
                      <a:endParaRPr lang="en-US" dirty="0"/>
                    </a:p>
                  </a:txBody>
                  <a:tcPr anchor="ctr"/>
                </a:tc>
                <a:tc>
                  <a:txBody>
                    <a:bodyPr/>
                    <a:lstStyle/>
                    <a:p>
                      <a:pPr algn="ctr"/>
                      <a:r>
                        <a:rPr lang="en-US" dirty="0" smtClean="0"/>
                        <a:t>1990</a:t>
                      </a:r>
                      <a:endParaRPr lang="en-US" dirty="0"/>
                    </a:p>
                  </a:txBody>
                  <a:tcPr anchor="ctr"/>
                </a:tc>
                <a:tc>
                  <a:txBody>
                    <a:bodyPr/>
                    <a:lstStyle/>
                    <a:p>
                      <a:pPr algn="ctr"/>
                      <a:r>
                        <a:rPr lang="en-US" dirty="0" smtClean="0"/>
                        <a:t>Haskell/C</a:t>
                      </a:r>
                      <a:endParaRPr lang="en-US" dirty="0"/>
                    </a:p>
                  </a:txBody>
                  <a:tcPr anchor="ctr"/>
                </a:tc>
                <a:tc>
                  <a:txBody>
                    <a:bodyPr/>
                    <a:lstStyle/>
                    <a:p>
                      <a:pPr algn="l"/>
                      <a:r>
                        <a:rPr lang="en-US" dirty="0" smtClean="0"/>
                        <a:t>Functional</a:t>
                      </a:r>
                      <a:endParaRPr lang="en-US" dirty="0"/>
                    </a:p>
                  </a:txBody>
                  <a:tcPr anchor="ctr"/>
                </a:tc>
                <a:tc>
                  <a:txBody>
                    <a:bodyPr/>
                    <a:lstStyle/>
                    <a:p>
                      <a:pPr algn="l"/>
                      <a:r>
                        <a:rPr lang="en-US" dirty="0" smtClean="0"/>
                        <a:t>Research, Industry,</a:t>
                      </a:r>
                    </a:p>
                    <a:p>
                      <a:pPr algn="l"/>
                      <a:r>
                        <a:rPr lang="en-US" dirty="0" smtClean="0"/>
                        <a:t>Enterprise App</a:t>
                      </a:r>
                      <a:endParaRPr lang="en-US" dirty="0"/>
                    </a:p>
                  </a:txBody>
                  <a:tcPr anchor="ctr"/>
                </a:tc>
              </a:tr>
              <a:tr h="393069">
                <a:tc>
                  <a:txBody>
                    <a:bodyPr/>
                    <a:lstStyle/>
                    <a:p>
                      <a:pPr algn="ctr"/>
                      <a:r>
                        <a:rPr lang="en-US" dirty="0" smtClean="0"/>
                        <a:t>8</a:t>
                      </a:r>
                      <a:endParaRPr lang="en-US" dirty="0"/>
                    </a:p>
                  </a:txBody>
                  <a:tcPr anchor="ctr"/>
                </a:tc>
                <a:tc>
                  <a:txBody>
                    <a:bodyPr/>
                    <a:lstStyle/>
                    <a:p>
                      <a:pPr algn="l"/>
                      <a:r>
                        <a:rPr lang="en-US" dirty="0" smtClean="0"/>
                        <a:t>oCaml</a:t>
                      </a:r>
                      <a:endParaRPr lang="en-US" dirty="0"/>
                    </a:p>
                  </a:txBody>
                  <a:tcPr anchor="ctr"/>
                </a:tc>
                <a:tc>
                  <a:txBody>
                    <a:bodyPr/>
                    <a:lstStyle/>
                    <a:p>
                      <a:pPr algn="ctr"/>
                      <a:r>
                        <a:rPr lang="en-US" dirty="0" smtClean="0"/>
                        <a:t>1996</a:t>
                      </a:r>
                      <a:endParaRPr lang="en-US" dirty="0"/>
                    </a:p>
                  </a:txBody>
                  <a:tcPr anchor="ctr"/>
                </a:tc>
                <a:tc>
                  <a:txBody>
                    <a:bodyPr/>
                    <a:lstStyle/>
                    <a:p>
                      <a:pPr algn="ctr"/>
                      <a:r>
                        <a:rPr lang="en-US" dirty="0" smtClean="0"/>
                        <a:t>oCaml/C</a:t>
                      </a:r>
                      <a:endParaRPr lang="en-US" dirty="0"/>
                    </a:p>
                  </a:txBody>
                  <a:tcPr anchor="ctr"/>
                </a:tc>
                <a:tc>
                  <a:txBody>
                    <a:bodyPr/>
                    <a:lstStyle/>
                    <a:p>
                      <a:pPr algn="l"/>
                      <a:r>
                        <a:rPr lang="en-US" dirty="0" smtClean="0"/>
                        <a:t>Functional,</a:t>
                      </a:r>
                      <a:r>
                        <a:rPr lang="en-US" sz="1600" dirty="0" smtClean="0"/>
                        <a:t>OOP</a:t>
                      </a:r>
                      <a:endParaRPr lang="en-US" sz="1600" dirty="0"/>
                    </a:p>
                  </a:txBody>
                  <a:tcPr anchor="ctr"/>
                </a:tc>
                <a:tc>
                  <a:txBody>
                    <a:bodyPr/>
                    <a:lstStyle/>
                    <a:p>
                      <a:pPr algn="l"/>
                      <a:r>
                        <a:rPr lang="en-US" dirty="0" smtClean="0"/>
                        <a:t>Sys,Web,Fin</a:t>
                      </a:r>
                      <a:endParaRPr lang="en-US" dirty="0"/>
                    </a:p>
                  </a:txBody>
                  <a:tcPr anchor="ctr"/>
                </a:tc>
              </a:tr>
              <a:tr h="393069">
                <a:tc>
                  <a:txBody>
                    <a:bodyPr/>
                    <a:lstStyle/>
                    <a:p>
                      <a:pPr algn="ctr"/>
                      <a:r>
                        <a:rPr lang="en-US" dirty="0" smtClean="0"/>
                        <a:t>9</a:t>
                      </a:r>
                      <a:endParaRPr lang="en-US" dirty="0"/>
                    </a:p>
                  </a:txBody>
                  <a:tcPr anchor="ctr"/>
                </a:tc>
                <a:tc>
                  <a:txBody>
                    <a:bodyPr/>
                    <a:lstStyle/>
                    <a:p>
                      <a:pPr algn="l"/>
                      <a:r>
                        <a:rPr lang="en-US" dirty="0" smtClean="0"/>
                        <a:t>Perl</a:t>
                      </a:r>
                      <a:endParaRPr lang="en-US" dirty="0"/>
                    </a:p>
                  </a:txBody>
                  <a:tcPr anchor="ctr"/>
                </a:tc>
                <a:tc>
                  <a:txBody>
                    <a:bodyPr/>
                    <a:lstStyle/>
                    <a:p>
                      <a:pPr algn="ctr"/>
                      <a:r>
                        <a:rPr lang="en-US" dirty="0" smtClean="0"/>
                        <a:t>1987</a:t>
                      </a:r>
                      <a:endParaRPr lang="en-US" dirty="0"/>
                    </a:p>
                  </a:txBody>
                  <a:tcPr anchor="ctr"/>
                </a:tc>
                <a:tc>
                  <a:txBody>
                    <a:bodyPr/>
                    <a:lstStyle/>
                    <a:p>
                      <a:pPr algn="ctr"/>
                      <a:r>
                        <a:rPr lang="en-US" dirty="0" smtClean="0"/>
                        <a:t>C</a:t>
                      </a:r>
                      <a:endParaRPr lang="en-US" dirty="0"/>
                    </a:p>
                  </a:txBody>
                  <a:tcPr anchor="ctr"/>
                </a:tc>
                <a:tc>
                  <a:txBody>
                    <a:bodyPr/>
                    <a:lstStyle/>
                    <a:p>
                      <a:pPr algn="l"/>
                      <a:r>
                        <a:rPr lang="en-US" dirty="0" smtClean="0"/>
                        <a:t>Functional, </a:t>
                      </a:r>
                      <a:r>
                        <a:rPr lang="en-US" sz="1600" dirty="0" smtClean="0"/>
                        <a:t>OOP</a:t>
                      </a:r>
                      <a:endParaRPr lang="en-US" dirty="0"/>
                    </a:p>
                  </a:txBody>
                  <a:tcPr anchor="ctr"/>
                </a:tc>
                <a:tc>
                  <a:txBody>
                    <a:bodyPr/>
                    <a:lstStyle/>
                    <a:p>
                      <a:pPr algn="l"/>
                      <a:r>
                        <a:rPr lang="en-US" dirty="0" smtClean="0"/>
                        <a:t>Text Processing</a:t>
                      </a:r>
                      <a:endParaRPr lang="en-US" dirty="0"/>
                    </a:p>
                  </a:txBody>
                  <a:tcPr anchor="ctr"/>
                </a:tc>
              </a:tr>
            </a:tbl>
          </a:graphicData>
        </a:graphic>
      </p:graphicFrame>
      <p:sp>
        <p:nvSpPr>
          <p:cNvPr id="3" name="TextBox 2"/>
          <p:cNvSpPr txBox="1"/>
          <p:nvPr/>
        </p:nvSpPr>
        <p:spPr>
          <a:xfrm>
            <a:off x="1066800" y="392668"/>
            <a:ext cx="4724400" cy="369332"/>
          </a:xfrm>
          <a:prstGeom prst="rect">
            <a:avLst/>
          </a:prstGeom>
          <a:noFill/>
        </p:spPr>
        <p:txBody>
          <a:bodyPr wrap="square" rtlCol="0">
            <a:spAutoFit/>
          </a:bodyPr>
          <a:lstStyle/>
          <a:p>
            <a:r>
              <a:rPr lang="en-US" b="1" dirty="0" smtClean="0">
                <a:solidFill>
                  <a:schemeClr val="accent2">
                    <a:lumMod val="75000"/>
                  </a:schemeClr>
                </a:solidFill>
              </a:rPr>
              <a:t>Most Important Programming Language</a:t>
            </a:r>
            <a:endParaRPr lang="en-US" b="1" dirty="0">
              <a:solidFill>
                <a:schemeClr val="accent2">
                  <a:lumMod val="75000"/>
                </a:schemeClr>
              </a:solidFill>
            </a:endParaRPr>
          </a:p>
        </p:txBody>
      </p:sp>
      <p:sp>
        <p:nvSpPr>
          <p:cNvPr id="4" name="Rectangle 3"/>
          <p:cNvSpPr/>
          <p:nvPr/>
        </p:nvSpPr>
        <p:spPr>
          <a:xfrm>
            <a:off x="1094509" y="5955268"/>
            <a:ext cx="7379584" cy="369332"/>
          </a:xfrm>
          <a:prstGeom prst="rect">
            <a:avLst/>
          </a:prstGeom>
        </p:spPr>
        <p:txBody>
          <a:bodyPr wrap="none">
            <a:spAutoFit/>
          </a:bodyPr>
          <a:lstStyle/>
          <a:p>
            <a:r>
              <a:rPr lang="en-US" dirty="0" smtClean="0"/>
              <a:t>MP : Multi-Paradigm, Calc : Calculation, </a:t>
            </a:r>
            <a:r>
              <a:rPr lang="en-US" sz="1600" dirty="0" smtClean="0"/>
              <a:t>OOP</a:t>
            </a:r>
            <a:r>
              <a:rPr lang="en-US" dirty="0" smtClean="0"/>
              <a:t> : Object-Oriented Programming</a:t>
            </a:r>
            <a:endParaRPr lang="en-US" dirty="0"/>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2635370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642147181"/>
              </p:ext>
            </p:extLst>
          </p:nvPr>
        </p:nvGraphicFramePr>
        <p:xfrm>
          <a:off x="1143002" y="946511"/>
          <a:ext cx="7848597" cy="5109897"/>
        </p:xfrm>
        <a:graphic>
          <a:graphicData uri="http://schemas.openxmlformats.org/drawingml/2006/table">
            <a:tbl>
              <a:tblPr firstRow="1" bandRow="1">
                <a:tableStyleId>{5C22544A-7EE6-4342-B048-85BDC9FD1C3A}</a:tableStyleId>
              </a:tblPr>
              <a:tblGrid>
                <a:gridCol w="457198"/>
                <a:gridCol w="1143000"/>
                <a:gridCol w="1143000"/>
                <a:gridCol w="1676400"/>
                <a:gridCol w="1905000"/>
                <a:gridCol w="1523999"/>
              </a:tblGrid>
              <a:tr h="393069">
                <a:tc>
                  <a:txBody>
                    <a:bodyPr/>
                    <a:lstStyle/>
                    <a:p>
                      <a:pPr algn="ctr"/>
                      <a:r>
                        <a:rPr lang="en-US" dirty="0" smtClean="0"/>
                        <a:t>N</a:t>
                      </a:r>
                      <a:endParaRPr lang="en-US" dirty="0"/>
                    </a:p>
                  </a:txBody>
                  <a:tcPr anchor="ctr"/>
                </a:tc>
                <a:tc>
                  <a:txBody>
                    <a:bodyPr/>
                    <a:lstStyle/>
                    <a:p>
                      <a:pPr algn="l"/>
                      <a:r>
                        <a:rPr lang="en-US" dirty="0" smtClean="0"/>
                        <a:t>Title</a:t>
                      </a:r>
                      <a:endParaRPr lang="en-US" dirty="0"/>
                    </a:p>
                  </a:txBody>
                  <a:tcPr anchor="ctr"/>
                </a:tc>
                <a:tc>
                  <a:txBody>
                    <a:bodyPr/>
                    <a:lstStyle/>
                    <a:p>
                      <a:pPr algn="ctr"/>
                      <a:r>
                        <a:rPr lang="en-US" dirty="0" smtClean="0"/>
                        <a:t>Date</a:t>
                      </a:r>
                      <a:endParaRPr lang="en-US" dirty="0"/>
                    </a:p>
                  </a:txBody>
                  <a:tcPr anchor="ctr"/>
                </a:tc>
                <a:tc>
                  <a:txBody>
                    <a:bodyPr/>
                    <a:lstStyle/>
                    <a:p>
                      <a:pPr algn="ctr"/>
                      <a:r>
                        <a:rPr lang="en-US" dirty="0" smtClean="0"/>
                        <a:t>Implemented</a:t>
                      </a:r>
                      <a:endParaRPr lang="en-US" dirty="0"/>
                    </a:p>
                  </a:txBody>
                  <a:tcPr anchor="ctr"/>
                </a:tc>
                <a:tc>
                  <a:txBody>
                    <a:bodyPr/>
                    <a:lstStyle/>
                    <a:p>
                      <a:pPr algn="ctr"/>
                      <a:r>
                        <a:rPr lang="en-US" dirty="0" smtClean="0"/>
                        <a:t>Style</a:t>
                      </a:r>
                      <a:endParaRPr lang="en-US" dirty="0"/>
                    </a:p>
                  </a:txBody>
                  <a:tcPr anchor="ctr"/>
                </a:tc>
                <a:tc>
                  <a:txBody>
                    <a:bodyPr/>
                    <a:lstStyle/>
                    <a:p>
                      <a:pPr algn="ctr"/>
                      <a:r>
                        <a:rPr lang="en-US" dirty="0" smtClean="0"/>
                        <a:t>Domain</a:t>
                      </a:r>
                      <a:endParaRPr lang="en-US" dirty="0"/>
                    </a:p>
                  </a:txBody>
                  <a:tcPr anchor="ctr"/>
                </a:tc>
              </a:tr>
              <a:tr h="393069">
                <a:tc>
                  <a:txBody>
                    <a:bodyPr/>
                    <a:lstStyle/>
                    <a:p>
                      <a:pPr algn="ctr"/>
                      <a:r>
                        <a:rPr lang="en-US" dirty="0" smtClean="0"/>
                        <a:t>10</a:t>
                      </a:r>
                      <a:endParaRPr lang="en-US" dirty="0"/>
                    </a:p>
                  </a:txBody>
                  <a:tcPr anchor="ctr"/>
                </a:tc>
                <a:tc>
                  <a:txBody>
                    <a:bodyPr/>
                    <a:lstStyle/>
                    <a:p>
                      <a:pPr algn="l"/>
                      <a:r>
                        <a:rPr lang="en-US" dirty="0" smtClean="0"/>
                        <a:t>JS/TS</a:t>
                      </a:r>
                      <a:endParaRPr lang="en-US" dirty="0"/>
                    </a:p>
                  </a:txBody>
                  <a:tcPr anchor="ctr"/>
                </a:tc>
                <a:tc>
                  <a:txBody>
                    <a:bodyPr/>
                    <a:lstStyle/>
                    <a:p>
                      <a:pPr algn="ctr"/>
                      <a:r>
                        <a:rPr lang="en-US" dirty="0" smtClean="0"/>
                        <a:t>1995</a:t>
                      </a:r>
                      <a:endParaRPr lang="en-US" dirty="0"/>
                    </a:p>
                  </a:txBody>
                  <a:tcPr anchor="ctr"/>
                </a:tc>
                <a:tc>
                  <a:txBody>
                    <a:bodyPr/>
                    <a:lstStyle/>
                    <a:p>
                      <a:pPr algn="l"/>
                      <a:r>
                        <a:rPr lang="en-US" dirty="0" smtClean="0"/>
                        <a:t>------</a:t>
                      </a:r>
                      <a:endParaRPr lang="en-US" dirty="0"/>
                    </a:p>
                  </a:txBody>
                  <a:tcPr anchor="ctr"/>
                </a:tc>
                <a:tc>
                  <a:txBody>
                    <a:bodyPr/>
                    <a:lstStyle/>
                    <a:p>
                      <a:pPr algn="l"/>
                      <a:r>
                        <a:rPr lang="en-US" dirty="0" smtClean="0"/>
                        <a:t>Event-Driven</a:t>
                      </a:r>
                      <a:endParaRPr lang="en-US" dirty="0"/>
                    </a:p>
                  </a:txBody>
                  <a:tcPr anchor="ctr"/>
                </a:tc>
                <a:tc>
                  <a:txBody>
                    <a:bodyPr/>
                    <a:lstStyle/>
                    <a:p>
                      <a:pPr algn="l"/>
                      <a:r>
                        <a:rPr lang="en-US" dirty="0" smtClean="0"/>
                        <a:t>Web</a:t>
                      </a:r>
                      <a:endParaRPr lang="en-US" dirty="0"/>
                    </a:p>
                  </a:txBody>
                  <a:tcPr anchor="ctr"/>
                </a:tc>
              </a:tr>
              <a:tr h="393069">
                <a:tc>
                  <a:txBody>
                    <a:bodyPr/>
                    <a:lstStyle/>
                    <a:p>
                      <a:pPr algn="ctr"/>
                      <a:r>
                        <a:rPr lang="en-US" dirty="0" smtClean="0"/>
                        <a:t>11</a:t>
                      </a:r>
                      <a:endParaRPr lang="en-US" dirty="0"/>
                    </a:p>
                  </a:txBody>
                  <a:tcPr anchor="ctr"/>
                </a:tc>
                <a:tc>
                  <a:txBody>
                    <a:bodyPr/>
                    <a:lstStyle/>
                    <a:p>
                      <a:pPr algn="l"/>
                      <a:r>
                        <a:rPr lang="en-US" dirty="0" smtClean="0"/>
                        <a:t>Python</a:t>
                      </a:r>
                      <a:endParaRPr lang="en-US" dirty="0"/>
                    </a:p>
                  </a:txBody>
                  <a:tcPr anchor="ctr"/>
                </a:tc>
                <a:tc>
                  <a:txBody>
                    <a:bodyPr/>
                    <a:lstStyle/>
                    <a:p>
                      <a:pPr algn="ctr"/>
                      <a:r>
                        <a:rPr lang="en-US" dirty="0" smtClean="0"/>
                        <a:t>1991</a:t>
                      </a:r>
                      <a:endParaRPr lang="en-US" dirty="0"/>
                    </a:p>
                  </a:txBody>
                  <a:tcPr anchor="ctr"/>
                </a:tc>
                <a:tc>
                  <a:txBody>
                    <a:bodyPr/>
                    <a:lstStyle/>
                    <a:p>
                      <a:pPr algn="l"/>
                      <a:r>
                        <a:rPr lang="en-US" dirty="0" smtClean="0"/>
                        <a:t>C</a:t>
                      </a:r>
                      <a:endParaRPr lang="en-US" dirty="0"/>
                    </a:p>
                  </a:txBody>
                  <a:tcPr anchor="ctr"/>
                </a:tc>
                <a:tc>
                  <a:txBody>
                    <a:bodyPr/>
                    <a:lstStyle/>
                    <a:p>
                      <a:pPr algn="l"/>
                      <a:r>
                        <a:rPr lang="en-US" sz="1600" dirty="0" smtClean="0"/>
                        <a:t>OOP</a:t>
                      </a:r>
                      <a:r>
                        <a:rPr lang="en-US" dirty="0" smtClean="0"/>
                        <a:t>, Func</a:t>
                      </a:r>
                      <a:endParaRPr lang="en-US" dirty="0"/>
                    </a:p>
                  </a:txBody>
                  <a:tcPr anchor="ctr"/>
                </a:tc>
                <a:tc>
                  <a:txBody>
                    <a:bodyPr/>
                    <a:lstStyle/>
                    <a:p>
                      <a:pPr algn="l"/>
                      <a:r>
                        <a:rPr lang="en-US" dirty="0" smtClean="0"/>
                        <a:t>AI, Startup</a:t>
                      </a:r>
                      <a:endParaRPr lang="en-US" dirty="0"/>
                    </a:p>
                  </a:txBody>
                  <a:tcPr anchor="ctr"/>
                </a:tc>
              </a:tr>
              <a:tr h="393069">
                <a:tc>
                  <a:txBody>
                    <a:bodyPr/>
                    <a:lstStyle/>
                    <a:p>
                      <a:pPr algn="ctr"/>
                      <a:r>
                        <a:rPr lang="en-US" dirty="0" smtClean="0"/>
                        <a:t>12</a:t>
                      </a:r>
                      <a:endParaRPr lang="en-US" dirty="0"/>
                    </a:p>
                  </a:txBody>
                  <a:tcPr anchor="ctr"/>
                </a:tc>
                <a:tc>
                  <a:txBody>
                    <a:bodyPr/>
                    <a:lstStyle/>
                    <a:p>
                      <a:pPr algn="l"/>
                      <a:r>
                        <a:rPr lang="en-US" dirty="0" smtClean="0"/>
                        <a:t>C/C++</a:t>
                      </a:r>
                      <a:endParaRPr lang="en-US" dirty="0"/>
                    </a:p>
                  </a:txBody>
                  <a:tcPr anchor="ctr"/>
                </a:tc>
                <a:tc>
                  <a:txBody>
                    <a:bodyPr/>
                    <a:lstStyle/>
                    <a:p>
                      <a:pPr algn="ctr"/>
                      <a:r>
                        <a:rPr lang="en-US" dirty="0" smtClean="0"/>
                        <a:t>1978</a:t>
                      </a:r>
                      <a:endParaRPr lang="en-US" dirty="0"/>
                    </a:p>
                  </a:txBody>
                  <a:tcPr anchor="ctr"/>
                </a:tc>
                <a:tc>
                  <a:txBody>
                    <a:bodyPr/>
                    <a:lstStyle/>
                    <a:p>
                      <a:pPr algn="l"/>
                      <a:r>
                        <a:rPr lang="en-US" dirty="0" smtClean="0"/>
                        <a:t>C-Ada/C++</a:t>
                      </a:r>
                      <a:endParaRPr lang="en-US" dirty="0"/>
                    </a:p>
                  </a:txBody>
                  <a:tcPr anchor="ctr"/>
                </a:tc>
                <a:tc>
                  <a:txBody>
                    <a:bodyPr/>
                    <a:lstStyle/>
                    <a:p>
                      <a:pPr algn="l"/>
                      <a:r>
                        <a:rPr lang="en-US" dirty="0" smtClean="0"/>
                        <a:t>Structured, Proc</a:t>
                      </a:r>
                      <a:endParaRPr lang="en-US" dirty="0"/>
                    </a:p>
                  </a:txBody>
                  <a:tcPr anchor="ctr"/>
                </a:tc>
                <a:tc>
                  <a:txBody>
                    <a:bodyPr/>
                    <a:lstStyle/>
                    <a:p>
                      <a:pPr algn="l"/>
                      <a:r>
                        <a:rPr lang="en-US" dirty="0" smtClean="0"/>
                        <a:t>System</a:t>
                      </a:r>
                      <a:endParaRPr lang="en-US" dirty="0"/>
                    </a:p>
                  </a:txBody>
                  <a:tcPr anchor="ctr"/>
                </a:tc>
              </a:tr>
              <a:tr h="393069">
                <a:tc>
                  <a:txBody>
                    <a:bodyPr/>
                    <a:lstStyle/>
                    <a:p>
                      <a:pPr algn="ctr"/>
                      <a:r>
                        <a:rPr lang="en-US" dirty="0" smtClean="0"/>
                        <a:t>13</a:t>
                      </a:r>
                      <a:endParaRPr lang="en-US" dirty="0"/>
                    </a:p>
                  </a:txBody>
                  <a:tcPr anchor="ctr"/>
                </a:tc>
                <a:tc>
                  <a:txBody>
                    <a:bodyPr/>
                    <a:lstStyle/>
                    <a:p>
                      <a:pPr algn="l"/>
                      <a:r>
                        <a:rPr lang="en-US" dirty="0" smtClean="0"/>
                        <a:t>Java</a:t>
                      </a:r>
                      <a:endParaRPr lang="en-US" dirty="0"/>
                    </a:p>
                  </a:txBody>
                  <a:tcPr anchor="ctr"/>
                </a:tc>
                <a:tc>
                  <a:txBody>
                    <a:bodyPr/>
                    <a:lstStyle/>
                    <a:p>
                      <a:pPr algn="ctr"/>
                      <a:r>
                        <a:rPr lang="en-US" dirty="0" smtClean="0"/>
                        <a:t>1995</a:t>
                      </a:r>
                      <a:endParaRPr lang="en-US" dirty="0"/>
                    </a:p>
                  </a:txBody>
                  <a:tcPr anchor="ctr"/>
                </a:tc>
                <a:tc>
                  <a:txBody>
                    <a:bodyPr/>
                    <a:lstStyle/>
                    <a:p>
                      <a:pPr algn="l"/>
                      <a:r>
                        <a:rPr lang="en-US" dirty="0" smtClean="0"/>
                        <a:t>----</a:t>
                      </a:r>
                      <a:endParaRPr lang="en-US" dirty="0"/>
                    </a:p>
                  </a:txBody>
                  <a:tcPr anchor="ctr"/>
                </a:tc>
                <a:tc>
                  <a:txBody>
                    <a:bodyPr/>
                    <a:lstStyle/>
                    <a:p>
                      <a:pPr algn="l"/>
                      <a:r>
                        <a:rPr lang="en-US" sz="1600" dirty="0" smtClean="0"/>
                        <a:t>OOP</a:t>
                      </a:r>
                      <a:endParaRPr lang="en-US" sz="1600" dirty="0"/>
                    </a:p>
                  </a:txBody>
                  <a:tcPr anchor="ctr"/>
                </a:tc>
                <a:tc>
                  <a:txBody>
                    <a:bodyPr/>
                    <a:lstStyle/>
                    <a:p>
                      <a:pPr algn="l"/>
                      <a:r>
                        <a:rPr lang="en-US" dirty="0" smtClean="0"/>
                        <a:t>Financial</a:t>
                      </a:r>
                      <a:endParaRPr lang="en-US" dirty="0"/>
                    </a:p>
                  </a:txBody>
                  <a:tcPr anchor="ctr"/>
                </a:tc>
              </a:tr>
              <a:tr h="393069">
                <a:tc>
                  <a:txBody>
                    <a:bodyPr/>
                    <a:lstStyle/>
                    <a:p>
                      <a:pPr algn="ctr"/>
                      <a:r>
                        <a:rPr lang="en-US" dirty="0" smtClean="0"/>
                        <a:t>14</a:t>
                      </a:r>
                      <a:endParaRPr lang="en-US" dirty="0"/>
                    </a:p>
                  </a:txBody>
                  <a:tcPr anchor="ctr"/>
                </a:tc>
                <a:tc>
                  <a:txBody>
                    <a:bodyPr/>
                    <a:lstStyle/>
                    <a:p>
                      <a:pPr algn="l"/>
                      <a:r>
                        <a:rPr lang="en-US" dirty="0" smtClean="0"/>
                        <a:t>C#</a:t>
                      </a:r>
                      <a:endParaRPr lang="en-US" dirty="0"/>
                    </a:p>
                  </a:txBody>
                  <a:tcPr anchor="ctr"/>
                </a:tc>
                <a:tc>
                  <a:txBody>
                    <a:bodyPr/>
                    <a:lstStyle/>
                    <a:p>
                      <a:pPr algn="ctr"/>
                      <a:r>
                        <a:rPr lang="en-US" dirty="0" smtClean="0"/>
                        <a:t>2001</a:t>
                      </a:r>
                      <a:endParaRPr lang="en-US" dirty="0"/>
                    </a:p>
                  </a:txBody>
                  <a:tcPr anchor="ctr"/>
                </a:tc>
                <a:tc>
                  <a:txBody>
                    <a:bodyPr/>
                    <a:lstStyle/>
                    <a:p>
                      <a:pPr algn="l"/>
                      <a:r>
                        <a:rPr lang="en-US" dirty="0" smtClean="0"/>
                        <a:t>----</a:t>
                      </a:r>
                      <a:endParaRPr lang="en-US" dirty="0"/>
                    </a:p>
                  </a:txBody>
                  <a:tcPr anchor="ctr"/>
                </a:tc>
                <a:tc>
                  <a:txBody>
                    <a:bodyPr/>
                    <a:lstStyle/>
                    <a:p>
                      <a:pPr algn="l"/>
                      <a:r>
                        <a:rPr lang="en-US" sz="1600" dirty="0" smtClean="0"/>
                        <a:t>OOP</a:t>
                      </a:r>
                      <a:endParaRPr lang="en-US" dirty="0"/>
                    </a:p>
                  </a:txBody>
                  <a:tcPr anchor="ctr"/>
                </a:tc>
                <a:tc>
                  <a:txBody>
                    <a:bodyPr/>
                    <a:lstStyle/>
                    <a:p>
                      <a:pPr algn="l"/>
                      <a:r>
                        <a:rPr lang="en-US" dirty="0" smtClean="0"/>
                        <a:t>Business/Org</a:t>
                      </a:r>
                      <a:endParaRPr lang="en-US" dirty="0"/>
                    </a:p>
                  </a:txBody>
                  <a:tcPr anchor="ctr"/>
                </a:tc>
              </a:tr>
              <a:tr h="393069">
                <a:tc>
                  <a:txBody>
                    <a:bodyPr/>
                    <a:lstStyle/>
                    <a:p>
                      <a:pPr algn="ctr"/>
                      <a:r>
                        <a:rPr lang="en-US" dirty="0" smtClean="0"/>
                        <a:t>15</a:t>
                      </a:r>
                      <a:endParaRPr lang="en-US" dirty="0"/>
                    </a:p>
                  </a:txBody>
                  <a:tcPr anchor="ctr"/>
                </a:tc>
                <a:tc>
                  <a:txBody>
                    <a:bodyPr/>
                    <a:lstStyle/>
                    <a:p>
                      <a:pPr algn="l"/>
                      <a:r>
                        <a:rPr lang="en-US" dirty="0" smtClean="0"/>
                        <a:t>Go</a:t>
                      </a:r>
                      <a:endParaRPr lang="en-US" dirty="0"/>
                    </a:p>
                  </a:txBody>
                  <a:tcPr anchor="ctr"/>
                </a:tc>
                <a:tc>
                  <a:txBody>
                    <a:bodyPr/>
                    <a:lstStyle/>
                    <a:p>
                      <a:pPr algn="ctr"/>
                      <a:r>
                        <a:rPr lang="en-US" dirty="0" smtClean="0"/>
                        <a:t>2011</a:t>
                      </a:r>
                      <a:endParaRPr lang="en-US" dirty="0"/>
                    </a:p>
                  </a:txBody>
                  <a:tcPr anchor="ctr"/>
                </a:tc>
                <a:tc>
                  <a:txBody>
                    <a:bodyPr/>
                    <a:lstStyle/>
                    <a:p>
                      <a:pPr algn="l"/>
                      <a:r>
                        <a:rPr lang="en-US" dirty="0" smtClean="0"/>
                        <a:t>Go</a:t>
                      </a:r>
                      <a:endParaRPr lang="en-US" dirty="0"/>
                    </a:p>
                  </a:txBody>
                  <a:tcPr anchor="ctr"/>
                </a:tc>
                <a:tc>
                  <a:txBody>
                    <a:bodyPr/>
                    <a:lstStyle/>
                    <a:p>
                      <a:pPr algn="l"/>
                      <a:r>
                        <a:rPr lang="en-US" dirty="0" smtClean="0"/>
                        <a:t>Concurrent, </a:t>
                      </a:r>
                      <a:r>
                        <a:rPr lang="en-US" sz="1600" dirty="0" smtClean="0"/>
                        <a:t>OOP</a:t>
                      </a:r>
                      <a:endParaRPr lang="en-US" dirty="0"/>
                    </a:p>
                  </a:txBody>
                  <a:tcPr anchor="ctr"/>
                </a:tc>
                <a:tc>
                  <a:txBody>
                    <a:bodyPr/>
                    <a:lstStyle/>
                    <a:p>
                      <a:pPr algn="l"/>
                      <a:r>
                        <a:rPr lang="en-US" dirty="0" smtClean="0"/>
                        <a:t>Backend/IO</a:t>
                      </a:r>
                      <a:endParaRPr lang="en-US" dirty="0"/>
                    </a:p>
                  </a:txBody>
                  <a:tcPr anchor="ctr"/>
                </a:tc>
              </a:tr>
              <a:tr h="393069">
                <a:tc>
                  <a:txBody>
                    <a:bodyPr/>
                    <a:lstStyle/>
                    <a:p>
                      <a:pPr algn="ctr"/>
                      <a:r>
                        <a:rPr lang="en-US" dirty="0" smtClean="0"/>
                        <a:t>16</a:t>
                      </a:r>
                      <a:endParaRPr lang="en-US" dirty="0"/>
                    </a:p>
                  </a:txBody>
                  <a:tcPr anchor="ctr"/>
                </a:tc>
                <a:tc>
                  <a:txBody>
                    <a:bodyPr/>
                    <a:lstStyle/>
                    <a:p>
                      <a:pPr algn="l"/>
                      <a:r>
                        <a:rPr lang="en-US" dirty="0" smtClean="0"/>
                        <a:t>R</a:t>
                      </a:r>
                      <a:endParaRPr lang="en-US" dirty="0"/>
                    </a:p>
                  </a:txBody>
                  <a:tcPr anchor="ctr"/>
                </a:tc>
                <a:tc>
                  <a:txBody>
                    <a:bodyPr/>
                    <a:lstStyle/>
                    <a:p>
                      <a:pPr algn="ctr"/>
                      <a:r>
                        <a:rPr lang="en-US" dirty="0" smtClean="0"/>
                        <a:t>1993</a:t>
                      </a:r>
                      <a:endParaRPr lang="en-US" dirty="0"/>
                    </a:p>
                  </a:txBody>
                  <a:tcPr anchor="ctr"/>
                </a:tc>
                <a:tc>
                  <a:txBody>
                    <a:bodyPr/>
                    <a:lstStyle/>
                    <a:p>
                      <a:pPr algn="l"/>
                      <a:r>
                        <a:rPr lang="en-US" dirty="0" smtClean="0"/>
                        <a:t>C/Fortran</a:t>
                      </a:r>
                      <a:endParaRPr lang="en-US" dirty="0"/>
                    </a:p>
                  </a:txBody>
                  <a:tcPr anchor="ctr"/>
                </a:tc>
                <a:tc>
                  <a:txBody>
                    <a:bodyPr/>
                    <a:lstStyle/>
                    <a:p>
                      <a:pPr algn="l"/>
                      <a:r>
                        <a:rPr lang="en-US" dirty="0" smtClean="0"/>
                        <a:t>Proc</a:t>
                      </a:r>
                      <a:endParaRPr lang="en-US" dirty="0"/>
                    </a:p>
                  </a:txBody>
                  <a:tcPr anchor="ctr"/>
                </a:tc>
                <a:tc>
                  <a:txBody>
                    <a:bodyPr/>
                    <a:lstStyle/>
                    <a:p>
                      <a:pPr algn="l"/>
                      <a:r>
                        <a:rPr lang="en-US" dirty="0" smtClean="0"/>
                        <a:t>Data Analysis</a:t>
                      </a:r>
                      <a:endParaRPr lang="en-US" dirty="0"/>
                    </a:p>
                  </a:txBody>
                  <a:tcPr anchor="ctr"/>
                </a:tc>
              </a:tr>
              <a:tr h="393069">
                <a:tc>
                  <a:txBody>
                    <a:bodyPr/>
                    <a:lstStyle/>
                    <a:p>
                      <a:r>
                        <a:rPr lang="en-US" dirty="0" smtClean="0"/>
                        <a:t>17</a:t>
                      </a:r>
                      <a:endParaRPr lang="en-US" dirty="0"/>
                    </a:p>
                  </a:txBody>
                  <a:tcPr anchor="ctr"/>
                </a:tc>
                <a:tc>
                  <a:txBody>
                    <a:bodyPr/>
                    <a:lstStyle/>
                    <a:p>
                      <a:pPr algn="l"/>
                      <a:r>
                        <a:rPr lang="en-US" dirty="0" smtClean="0"/>
                        <a:t>PHP</a:t>
                      </a:r>
                      <a:endParaRPr lang="en-US" dirty="0"/>
                    </a:p>
                  </a:txBody>
                  <a:tcPr anchor="ctr"/>
                </a:tc>
                <a:tc>
                  <a:txBody>
                    <a:bodyPr/>
                    <a:lstStyle/>
                    <a:p>
                      <a:pPr algn="ctr"/>
                      <a:r>
                        <a:rPr lang="en-US" dirty="0" smtClean="0"/>
                        <a:t>1995</a:t>
                      </a:r>
                      <a:endParaRPr lang="en-US" dirty="0"/>
                    </a:p>
                  </a:txBody>
                  <a:tcPr anchor="ctr"/>
                </a:tc>
                <a:tc>
                  <a:txBody>
                    <a:bodyPr/>
                    <a:lstStyle/>
                    <a:p>
                      <a:pPr algn="l"/>
                      <a:r>
                        <a:rPr lang="en-US" dirty="0" smtClean="0"/>
                        <a:t>C/C++</a:t>
                      </a:r>
                      <a:endParaRPr lang="en-US" dirty="0"/>
                    </a:p>
                  </a:txBody>
                  <a:tcPr anchor="ctr"/>
                </a:tc>
                <a:tc>
                  <a:txBody>
                    <a:bodyPr/>
                    <a:lstStyle/>
                    <a:p>
                      <a:pPr algn="l"/>
                      <a:r>
                        <a:rPr lang="en-US" dirty="0" smtClean="0"/>
                        <a:t>Imperative</a:t>
                      </a:r>
                      <a:endParaRPr lang="en-US" dirty="0"/>
                    </a:p>
                  </a:txBody>
                  <a:tcPr anchor="ctr"/>
                </a:tc>
                <a:tc>
                  <a:txBody>
                    <a:bodyPr/>
                    <a:lstStyle/>
                    <a:p>
                      <a:pPr algn="l"/>
                      <a:r>
                        <a:rPr lang="en-US" dirty="0" smtClean="0"/>
                        <a:t>Web-Backend</a:t>
                      </a:r>
                      <a:endParaRPr lang="en-US" dirty="0"/>
                    </a:p>
                  </a:txBody>
                  <a:tcPr anchor="ctr"/>
                </a:tc>
              </a:tr>
              <a:tr h="393069">
                <a:tc>
                  <a:txBody>
                    <a:bodyPr/>
                    <a:lstStyle/>
                    <a:p>
                      <a:r>
                        <a:rPr lang="en-US" dirty="0" smtClean="0"/>
                        <a:t>18</a:t>
                      </a:r>
                      <a:endParaRPr lang="en-US" dirty="0"/>
                    </a:p>
                  </a:txBody>
                  <a:tcPr anchor="ctr"/>
                </a:tc>
                <a:tc>
                  <a:txBody>
                    <a:bodyPr/>
                    <a:lstStyle/>
                    <a:p>
                      <a:pPr algn="l"/>
                      <a:r>
                        <a:rPr lang="en-US" dirty="0" smtClean="0"/>
                        <a:t>Rust</a:t>
                      </a:r>
                      <a:endParaRPr lang="en-US" dirty="0"/>
                    </a:p>
                  </a:txBody>
                  <a:tcPr anchor="ctr"/>
                </a:tc>
                <a:tc>
                  <a:txBody>
                    <a:bodyPr/>
                    <a:lstStyle/>
                    <a:p>
                      <a:pPr algn="ctr"/>
                      <a:r>
                        <a:rPr lang="en-US" dirty="0" smtClean="0"/>
                        <a:t>2015</a:t>
                      </a:r>
                      <a:endParaRPr lang="en-US" dirty="0"/>
                    </a:p>
                  </a:txBody>
                  <a:tcPr anchor="ctr"/>
                </a:tc>
                <a:tc>
                  <a:txBody>
                    <a:bodyPr/>
                    <a:lstStyle/>
                    <a:p>
                      <a:pPr algn="l"/>
                      <a:r>
                        <a:rPr lang="en-US" dirty="0" smtClean="0"/>
                        <a:t>C/C++</a:t>
                      </a:r>
                      <a:endParaRPr lang="en-US" dirty="0"/>
                    </a:p>
                  </a:txBody>
                  <a:tcPr anchor="ctr"/>
                </a:tc>
                <a:tc>
                  <a:txBody>
                    <a:bodyPr/>
                    <a:lstStyle/>
                    <a:p>
                      <a:pPr algn="l"/>
                      <a:r>
                        <a:rPr lang="en-US" dirty="0" smtClean="0"/>
                        <a:t>Concurrent, Func</a:t>
                      </a:r>
                      <a:endParaRPr lang="en-US" dirty="0"/>
                    </a:p>
                  </a:txBody>
                  <a:tcPr anchor="ctr"/>
                </a:tc>
                <a:tc>
                  <a:txBody>
                    <a:bodyPr/>
                    <a:lstStyle/>
                    <a:p>
                      <a:pPr algn="l"/>
                      <a:r>
                        <a:rPr lang="en-US" dirty="0" smtClean="0"/>
                        <a:t>System</a:t>
                      </a:r>
                      <a:endParaRPr lang="en-US" dirty="0"/>
                    </a:p>
                  </a:txBody>
                  <a:tcPr anchor="ctr"/>
                </a:tc>
              </a:tr>
              <a:tr h="393069">
                <a:tc>
                  <a:txBody>
                    <a:bodyPr/>
                    <a:lstStyle/>
                    <a:p>
                      <a:r>
                        <a:rPr lang="en-US" dirty="0" smtClean="0"/>
                        <a:t>19</a:t>
                      </a:r>
                      <a:endParaRPr lang="en-US" dirty="0"/>
                    </a:p>
                  </a:txBody>
                  <a:tcPr anchor="ctr"/>
                </a:tc>
                <a:tc>
                  <a:txBody>
                    <a:bodyPr/>
                    <a:lstStyle/>
                    <a:p>
                      <a:pPr algn="l"/>
                      <a:r>
                        <a:rPr lang="en-US" dirty="0" smtClean="0"/>
                        <a:t>Solidity</a:t>
                      </a:r>
                      <a:endParaRPr lang="en-US" dirty="0"/>
                    </a:p>
                  </a:txBody>
                  <a:tcPr anchor="ctr"/>
                </a:tc>
                <a:tc>
                  <a:txBody>
                    <a:bodyPr/>
                    <a:lstStyle/>
                    <a:p>
                      <a:pPr algn="ctr"/>
                      <a:r>
                        <a:rPr lang="en-US" dirty="0" smtClean="0"/>
                        <a:t>2014</a:t>
                      </a:r>
                      <a:endParaRPr lang="en-US" dirty="0"/>
                    </a:p>
                  </a:txBody>
                  <a:tcPr anchor="ctr"/>
                </a:tc>
                <a:tc>
                  <a:txBody>
                    <a:bodyPr/>
                    <a:lstStyle/>
                    <a:p>
                      <a:pPr algn="l"/>
                      <a:r>
                        <a:rPr lang="en-US" dirty="0" smtClean="0"/>
                        <a:t>C++</a:t>
                      </a:r>
                      <a:endParaRPr lang="en-US" dirty="0"/>
                    </a:p>
                  </a:txBody>
                  <a:tcPr anchor="ctr"/>
                </a:tc>
                <a:tc>
                  <a:txBody>
                    <a:bodyPr/>
                    <a:lstStyle/>
                    <a:p>
                      <a:pPr algn="l"/>
                      <a:r>
                        <a:rPr lang="en-US" sz="1600" dirty="0" smtClean="0"/>
                        <a:t>OOP</a:t>
                      </a:r>
                      <a:endParaRPr lang="en-US" dirty="0"/>
                    </a:p>
                  </a:txBody>
                  <a:tcPr anchor="ctr"/>
                </a:tc>
                <a:tc>
                  <a:txBody>
                    <a:bodyPr/>
                    <a:lstStyle/>
                    <a:p>
                      <a:pPr algn="l"/>
                      <a:r>
                        <a:rPr lang="en-US" dirty="0" smtClean="0"/>
                        <a:t>Blockchain</a:t>
                      </a:r>
                      <a:endParaRPr lang="en-US" dirty="0"/>
                    </a:p>
                  </a:txBody>
                  <a:tcPr anchor="ctr"/>
                </a:tc>
              </a:tr>
              <a:tr h="393069">
                <a:tc>
                  <a:txBody>
                    <a:bodyPr/>
                    <a:lstStyle/>
                    <a:p>
                      <a:r>
                        <a:rPr lang="en-US" dirty="0" smtClean="0"/>
                        <a:t>20</a:t>
                      </a:r>
                      <a:endParaRPr lang="en-US" dirty="0"/>
                    </a:p>
                  </a:txBody>
                  <a:tcPr anchor="ctr"/>
                </a:tc>
                <a:tc>
                  <a:txBody>
                    <a:bodyPr/>
                    <a:lstStyle/>
                    <a:p>
                      <a:pPr algn="l"/>
                      <a:r>
                        <a:rPr lang="en-US" dirty="0" smtClean="0"/>
                        <a:t>Clojure</a:t>
                      </a:r>
                      <a:endParaRPr lang="en-US" dirty="0"/>
                    </a:p>
                  </a:txBody>
                  <a:tcPr anchor="ctr"/>
                </a:tc>
                <a:tc>
                  <a:txBody>
                    <a:bodyPr/>
                    <a:lstStyle/>
                    <a:p>
                      <a:pPr algn="ctr"/>
                      <a:endParaRPr lang="en-US" dirty="0"/>
                    </a:p>
                  </a:txBody>
                  <a:tcPr anchor="ctr"/>
                </a:tc>
                <a:tc>
                  <a:txBody>
                    <a:bodyPr/>
                    <a:lstStyle/>
                    <a:p>
                      <a:pPr algn="l"/>
                      <a:endParaRPr lang="en-US" dirty="0"/>
                    </a:p>
                  </a:txBody>
                  <a:tcPr anchor="ctr"/>
                </a:tc>
                <a:tc>
                  <a:txBody>
                    <a:bodyPr/>
                    <a:lstStyle/>
                    <a:p>
                      <a:pPr algn="l"/>
                      <a:endParaRPr lang="en-US" dirty="0"/>
                    </a:p>
                  </a:txBody>
                  <a:tcPr anchor="ctr"/>
                </a:tc>
                <a:tc>
                  <a:txBody>
                    <a:bodyPr/>
                    <a:lstStyle/>
                    <a:p>
                      <a:pPr algn="l"/>
                      <a:endParaRPr lang="en-US" dirty="0"/>
                    </a:p>
                  </a:txBody>
                  <a:tcPr anchor="ctr"/>
                </a:tc>
              </a:tr>
              <a:tr h="393069">
                <a:tc>
                  <a:txBody>
                    <a:bodyPr/>
                    <a:lstStyle/>
                    <a:p>
                      <a:r>
                        <a:rPr lang="en-US" dirty="0" smtClean="0"/>
                        <a:t>21</a:t>
                      </a:r>
                      <a:endParaRPr lang="en-US" dirty="0"/>
                    </a:p>
                  </a:txBody>
                  <a:tcPr anchor="ctr"/>
                </a:tc>
                <a:tc>
                  <a:txBody>
                    <a:bodyPr/>
                    <a:lstStyle/>
                    <a:p>
                      <a:pPr algn="l"/>
                      <a:r>
                        <a:rPr lang="en-US" dirty="0" smtClean="0"/>
                        <a:t>Julia</a:t>
                      </a:r>
                      <a:endParaRPr lang="en-US" dirty="0"/>
                    </a:p>
                  </a:txBody>
                  <a:tcPr anchor="ctr"/>
                </a:tc>
                <a:tc>
                  <a:txBody>
                    <a:bodyPr/>
                    <a:lstStyle/>
                    <a:p>
                      <a:pPr algn="ctr"/>
                      <a:endParaRPr lang="en-US" dirty="0"/>
                    </a:p>
                  </a:txBody>
                  <a:tcPr anchor="ctr"/>
                </a:tc>
                <a:tc>
                  <a:txBody>
                    <a:bodyPr/>
                    <a:lstStyle/>
                    <a:p>
                      <a:pPr algn="l"/>
                      <a:endParaRPr lang="en-US" dirty="0"/>
                    </a:p>
                  </a:txBody>
                  <a:tcPr anchor="ctr"/>
                </a:tc>
                <a:tc>
                  <a:txBody>
                    <a:bodyPr/>
                    <a:lstStyle/>
                    <a:p>
                      <a:pPr algn="l"/>
                      <a:endParaRPr lang="en-US" dirty="0"/>
                    </a:p>
                  </a:txBody>
                  <a:tcPr anchor="ctr"/>
                </a:tc>
                <a:tc>
                  <a:txBody>
                    <a:bodyPr/>
                    <a:lstStyle/>
                    <a:p>
                      <a:pPr algn="l"/>
                      <a:endParaRPr lang="en-US" dirty="0"/>
                    </a:p>
                  </a:txBody>
                  <a:tcPr anchor="ctr"/>
                </a:tc>
              </a:tr>
            </a:tbl>
          </a:graphicData>
        </a:graphic>
      </p:graphicFrame>
      <p:sp>
        <p:nvSpPr>
          <p:cNvPr id="3" name="TextBox 2"/>
          <p:cNvSpPr txBox="1"/>
          <p:nvPr/>
        </p:nvSpPr>
        <p:spPr>
          <a:xfrm>
            <a:off x="1066800" y="381000"/>
            <a:ext cx="4724400" cy="369332"/>
          </a:xfrm>
          <a:prstGeom prst="rect">
            <a:avLst/>
          </a:prstGeom>
          <a:noFill/>
        </p:spPr>
        <p:txBody>
          <a:bodyPr wrap="square" rtlCol="0">
            <a:spAutoFit/>
          </a:bodyPr>
          <a:lstStyle/>
          <a:p>
            <a:r>
              <a:rPr lang="en-US" b="1" dirty="0" smtClean="0">
                <a:solidFill>
                  <a:schemeClr val="accent2">
                    <a:lumMod val="75000"/>
                  </a:schemeClr>
                </a:solidFill>
              </a:rPr>
              <a:t>Most Important Programming Language</a:t>
            </a:r>
            <a:endParaRPr lang="en-US" b="1" dirty="0">
              <a:solidFill>
                <a:schemeClr val="accent2">
                  <a:lumMod val="75000"/>
                </a:schemeClr>
              </a:solidFill>
            </a:endParaRPr>
          </a:p>
        </p:txBody>
      </p:sp>
      <p:sp>
        <p:nvSpPr>
          <p:cNvPr id="4" name="Rectangle 3"/>
          <p:cNvSpPr/>
          <p:nvPr/>
        </p:nvSpPr>
        <p:spPr>
          <a:xfrm>
            <a:off x="1094509" y="6008132"/>
            <a:ext cx="5442195" cy="369332"/>
          </a:xfrm>
          <a:prstGeom prst="rect">
            <a:avLst/>
          </a:prstGeom>
        </p:spPr>
        <p:txBody>
          <a:bodyPr wrap="none">
            <a:spAutoFit/>
          </a:bodyPr>
          <a:lstStyle/>
          <a:p>
            <a:r>
              <a:rPr lang="en-US" dirty="0" smtClean="0"/>
              <a:t>MP : Multi-Paradigm, Proc : Procedural,  Func : Functional</a:t>
            </a:r>
            <a:endParaRPr lang="en-US" dirty="0"/>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5575142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0" y="1976735"/>
            <a:ext cx="3429000" cy="2235164"/>
          </a:xfrm>
          <a:prstGeom prst="rect">
            <a:avLst/>
          </a:prstGeom>
          <a:noFill/>
        </p:spPr>
        <p:txBody>
          <a:bodyPr wrap="square" rtlCol="0">
            <a:spAutoFit/>
          </a:bodyPr>
          <a:lstStyle/>
          <a:p>
            <a:pPr algn="ctr">
              <a:lnSpc>
                <a:spcPct val="150000"/>
              </a:lnSpc>
            </a:pPr>
            <a:r>
              <a:rPr lang="en-US" sz="5400" b="1" dirty="0" smtClean="0">
                <a:solidFill>
                  <a:schemeClr val="accent2">
                    <a:lumMod val="75000"/>
                  </a:schemeClr>
                </a:solidFill>
              </a:rPr>
              <a:t>Chapter 1</a:t>
            </a:r>
          </a:p>
          <a:p>
            <a:pPr algn="ctr">
              <a:lnSpc>
                <a:spcPct val="150000"/>
              </a:lnSpc>
            </a:pPr>
            <a:r>
              <a:rPr lang="en-US" sz="4400" b="1" dirty="0" smtClean="0">
                <a:solidFill>
                  <a:schemeClr val="accent2">
                    <a:lumMod val="75000"/>
                  </a:schemeClr>
                </a:solidFill>
              </a:rPr>
              <a:t>History</a:t>
            </a:r>
            <a:endParaRPr lang="en-US" sz="5400" b="1" dirty="0">
              <a:solidFill>
                <a:schemeClr val="accent2">
                  <a:lumMod val="75000"/>
                </a:schemeClr>
              </a:solidFill>
            </a:endParaRPr>
          </a:p>
        </p:txBody>
      </p:sp>
    </p:spTree>
    <p:extLst>
      <p:ext uri="{BB962C8B-B14F-4D97-AF65-F5344CB8AC3E}">
        <p14:creationId xmlns:p14="http://schemas.microsoft.com/office/powerpoint/2010/main" val="10861417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8000" y="1976735"/>
            <a:ext cx="3429000" cy="2235164"/>
          </a:xfrm>
          <a:prstGeom prst="rect">
            <a:avLst/>
          </a:prstGeom>
          <a:noFill/>
        </p:spPr>
        <p:txBody>
          <a:bodyPr wrap="square" rtlCol="0">
            <a:spAutoFit/>
          </a:bodyPr>
          <a:lstStyle/>
          <a:p>
            <a:pPr algn="ctr">
              <a:lnSpc>
                <a:spcPct val="150000"/>
              </a:lnSpc>
            </a:pPr>
            <a:r>
              <a:rPr lang="en-US" sz="5400" b="1" dirty="0" smtClean="0">
                <a:solidFill>
                  <a:schemeClr val="accent2">
                    <a:lumMod val="75000"/>
                  </a:schemeClr>
                </a:solidFill>
              </a:rPr>
              <a:t>Chapter 4</a:t>
            </a:r>
          </a:p>
          <a:p>
            <a:pPr algn="ctr">
              <a:lnSpc>
                <a:spcPct val="150000"/>
              </a:lnSpc>
            </a:pPr>
            <a:r>
              <a:rPr lang="en-US" sz="4400" b="1" dirty="0" smtClean="0">
                <a:solidFill>
                  <a:schemeClr val="accent2">
                    <a:lumMod val="75000"/>
                  </a:schemeClr>
                </a:solidFill>
              </a:rPr>
              <a:t>Languages</a:t>
            </a:r>
            <a:endParaRPr lang="en-US" sz="5400" b="1" dirty="0">
              <a:solidFill>
                <a:schemeClr val="accent2">
                  <a:lumMod val="75000"/>
                </a:schemeClr>
              </a:solidFill>
            </a:endParaRPr>
          </a:p>
        </p:txBody>
      </p:sp>
    </p:spTree>
    <p:extLst>
      <p:ext uri="{BB962C8B-B14F-4D97-AF65-F5344CB8AC3E}">
        <p14:creationId xmlns:p14="http://schemas.microsoft.com/office/powerpoint/2010/main" val="21609770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826141" cy="369332"/>
          </a:xfrm>
          <a:prstGeom prst="rect">
            <a:avLst/>
          </a:prstGeom>
        </p:spPr>
        <p:txBody>
          <a:bodyPr wrap="none">
            <a:spAutoFit/>
          </a:bodyPr>
          <a:lstStyle/>
          <a:p>
            <a:r>
              <a:rPr lang="en-US" b="1" dirty="0" smtClean="0">
                <a:solidFill>
                  <a:schemeClr val="accent2">
                    <a:lumMod val="75000"/>
                  </a:schemeClr>
                </a:solidFill>
              </a:rPr>
              <a:t>Translate Code</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41</a:t>
            </a:fld>
            <a:endParaRPr lang="en-US"/>
          </a:p>
        </p:txBody>
      </p:sp>
      <p:sp>
        <p:nvSpPr>
          <p:cNvPr id="4" name="TextBox 3"/>
          <p:cNvSpPr txBox="1"/>
          <p:nvPr/>
        </p:nvSpPr>
        <p:spPr>
          <a:xfrm>
            <a:off x="1143000" y="914400"/>
            <a:ext cx="7543800" cy="2031325"/>
          </a:xfrm>
          <a:prstGeom prst="rect">
            <a:avLst/>
          </a:prstGeom>
          <a:noFill/>
        </p:spPr>
        <p:txBody>
          <a:bodyPr wrap="square" rtlCol="0">
            <a:spAutoFit/>
          </a:bodyPr>
          <a:lstStyle/>
          <a:p>
            <a:pPr marL="285750" indent="-285750">
              <a:buFont typeface="Wingdings" panose="05000000000000000000" pitchFamily="2" charset="2"/>
              <a:buChar char="q"/>
            </a:pPr>
            <a:r>
              <a:rPr lang="en-US" dirty="0" smtClean="0">
                <a:solidFill>
                  <a:schemeClr val="tx1">
                    <a:lumMod val="65000"/>
                    <a:lumOff val="35000"/>
                  </a:schemeClr>
                </a:solidFill>
              </a:rPr>
              <a:t>Source Code</a:t>
            </a:r>
          </a:p>
          <a:p>
            <a:pPr marL="285750" indent="-285750">
              <a:buFont typeface="Wingdings" panose="05000000000000000000" pitchFamily="2" charset="2"/>
              <a:buChar char="q"/>
            </a:pPr>
            <a:r>
              <a:rPr lang="en-US" dirty="0" smtClean="0">
                <a:solidFill>
                  <a:schemeClr val="tx1">
                    <a:lumMod val="65000"/>
                    <a:lumOff val="35000"/>
                  </a:schemeClr>
                </a:solidFill>
              </a:rPr>
              <a:t>Byte-Code</a:t>
            </a:r>
          </a:p>
          <a:p>
            <a:pPr marL="285750" indent="-285750">
              <a:buFont typeface="Wingdings" panose="05000000000000000000" pitchFamily="2" charset="2"/>
              <a:buChar char="q"/>
            </a:pPr>
            <a:r>
              <a:rPr lang="en-US" dirty="0" smtClean="0">
                <a:solidFill>
                  <a:schemeClr val="tx1">
                    <a:lumMod val="65000"/>
                    <a:lumOff val="35000"/>
                  </a:schemeClr>
                </a:solidFill>
              </a:rPr>
              <a:t>Native Code</a:t>
            </a:r>
          </a:p>
          <a:p>
            <a:pPr marL="285750" indent="-285750">
              <a:buFont typeface="Wingdings" panose="05000000000000000000" pitchFamily="2" charset="2"/>
              <a:buChar char="q"/>
            </a:pPr>
            <a:r>
              <a:rPr lang="en-US" dirty="0" smtClean="0">
                <a:solidFill>
                  <a:schemeClr val="tx1">
                    <a:lumMod val="65000"/>
                    <a:lumOff val="35000"/>
                  </a:schemeClr>
                </a:solidFill>
              </a:rPr>
              <a:t>Virtual Machine</a:t>
            </a:r>
          </a:p>
          <a:p>
            <a:pPr marL="285750" indent="-285750">
              <a:buFont typeface="Wingdings" panose="05000000000000000000" pitchFamily="2" charset="2"/>
              <a:buChar char="q"/>
            </a:pPr>
            <a:r>
              <a:rPr lang="en-US" dirty="0" smtClean="0">
                <a:solidFill>
                  <a:schemeClr val="tx1">
                    <a:lumMod val="65000"/>
                    <a:lumOff val="35000"/>
                  </a:schemeClr>
                </a:solidFill>
              </a:rPr>
              <a:t>Interpreter</a:t>
            </a:r>
          </a:p>
          <a:p>
            <a:pPr marL="285750" indent="-285750">
              <a:buFont typeface="Wingdings" panose="05000000000000000000" pitchFamily="2" charset="2"/>
              <a:buChar char="q"/>
            </a:pPr>
            <a:r>
              <a:rPr lang="en-US" dirty="0" smtClean="0">
                <a:solidFill>
                  <a:schemeClr val="tx1">
                    <a:lumMod val="65000"/>
                    <a:lumOff val="35000"/>
                  </a:schemeClr>
                </a:solidFill>
              </a:rPr>
              <a:t>Compiler</a:t>
            </a:r>
          </a:p>
          <a:p>
            <a:pPr marL="285750" indent="-285750">
              <a:buFont typeface="Wingdings" panose="05000000000000000000" pitchFamily="2" charset="2"/>
              <a:buChar char="q"/>
            </a:pPr>
            <a:r>
              <a:rPr lang="en-US" dirty="0" smtClean="0">
                <a:solidFill>
                  <a:schemeClr val="tx1">
                    <a:lumMod val="65000"/>
                    <a:lumOff val="35000"/>
                  </a:schemeClr>
                </a:solidFill>
              </a:rPr>
              <a:t>Just-In-Time Compiler(JIT)</a:t>
            </a:r>
          </a:p>
        </p:txBody>
      </p:sp>
      <p:pic>
        <p:nvPicPr>
          <p:cNvPr id="532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990600"/>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9802" y="3962400"/>
            <a:ext cx="6810542"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1143000" y="3316069"/>
            <a:ext cx="7543800" cy="646331"/>
          </a:xfrm>
          <a:prstGeom prst="rect">
            <a:avLst/>
          </a:prstGeom>
        </p:spPr>
        <p:txBody>
          <a:bodyPr wrap="square">
            <a:spAutoFit/>
          </a:bodyPr>
          <a:lstStyle/>
          <a:p>
            <a:r>
              <a:rPr lang="en-US" dirty="0" smtClean="0">
                <a:solidFill>
                  <a:schemeClr val="tx1">
                    <a:lumMod val="65000"/>
                    <a:lumOff val="35000"/>
                  </a:schemeClr>
                </a:solidFill>
              </a:rPr>
              <a:t>1-A </a:t>
            </a:r>
            <a:r>
              <a:rPr lang="en-US" b="1" dirty="0" smtClean="0">
                <a:solidFill>
                  <a:srgbClr val="C00000"/>
                </a:solidFill>
              </a:rPr>
              <a:t>Compiler</a:t>
            </a:r>
            <a:r>
              <a:rPr lang="en-US" dirty="0" smtClean="0">
                <a:solidFill>
                  <a:srgbClr val="C00000"/>
                </a:solidFill>
              </a:rPr>
              <a:t> </a:t>
            </a:r>
            <a:r>
              <a:rPr lang="en-US" dirty="0">
                <a:solidFill>
                  <a:schemeClr val="tx1">
                    <a:lumMod val="65000"/>
                    <a:lumOff val="35000"/>
                  </a:schemeClr>
                </a:solidFill>
              </a:rPr>
              <a:t>is a special program that translates a programming language's source code into machine code, bytecode or another programming language</a:t>
            </a:r>
          </a:p>
        </p:txBody>
      </p:sp>
    </p:spTree>
    <p:extLst>
      <p:ext uri="{BB962C8B-B14F-4D97-AF65-F5344CB8AC3E}">
        <p14:creationId xmlns:p14="http://schemas.microsoft.com/office/powerpoint/2010/main" val="28919186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826141" cy="369332"/>
          </a:xfrm>
          <a:prstGeom prst="rect">
            <a:avLst/>
          </a:prstGeom>
        </p:spPr>
        <p:txBody>
          <a:bodyPr wrap="none">
            <a:spAutoFit/>
          </a:bodyPr>
          <a:lstStyle/>
          <a:p>
            <a:r>
              <a:rPr lang="en-US" b="1" dirty="0">
                <a:solidFill>
                  <a:schemeClr val="accent2">
                    <a:lumMod val="75000"/>
                  </a:schemeClr>
                </a:solidFill>
              </a:rPr>
              <a:t>Translate </a:t>
            </a:r>
            <a:r>
              <a:rPr lang="en-US" b="1" dirty="0" smtClean="0">
                <a:solidFill>
                  <a:schemeClr val="accent2">
                    <a:lumMod val="75000"/>
                  </a:schemeClr>
                </a:solidFill>
              </a:rPr>
              <a:t>Code</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42</a:t>
            </a:fld>
            <a:endParaRPr lang="en-US"/>
          </a:p>
        </p:txBody>
      </p:sp>
      <p:sp>
        <p:nvSpPr>
          <p:cNvPr id="6" name="Rectangle 5"/>
          <p:cNvSpPr/>
          <p:nvPr/>
        </p:nvSpPr>
        <p:spPr>
          <a:xfrm>
            <a:off x="1159802" y="838200"/>
            <a:ext cx="7145998" cy="2862322"/>
          </a:xfrm>
          <a:prstGeom prst="rect">
            <a:avLst/>
          </a:prstGeom>
        </p:spPr>
        <p:txBody>
          <a:bodyPr wrap="square">
            <a:spAutoFit/>
          </a:bodyPr>
          <a:lstStyle/>
          <a:p>
            <a:pPr algn="just"/>
            <a:r>
              <a:rPr lang="en-US" dirty="0" smtClean="0">
                <a:solidFill>
                  <a:schemeClr val="tx1">
                    <a:lumMod val="65000"/>
                    <a:lumOff val="35000"/>
                  </a:schemeClr>
                </a:solidFill>
              </a:rPr>
              <a:t>An </a:t>
            </a:r>
            <a:r>
              <a:rPr lang="en-US" b="1" dirty="0" smtClean="0">
                <a:solidFill>
                  <a:srgbClr val="C00000"/>
                </a:solidFill>
              </a:rPr>
              <a:t>Interpreter</a:t>
            </a:r>
            <a:r>
              <a:rPr lang="en-US" dirty="0" smtClean="0">
                <a:solidFill>
                  <a:srgbClr val="C00000"/>
                </a:solidFill>
              </a:rPr>
              <a:t> </a:t>
            </a:r>
            <a:r>
              <a:rPr lang="en-US" dirty="0">
                <a:solidFill>
                  <a:schemeClr val="tx1">
                    <a:lumMod val="65000"/>
                    <a:lumOff val="35000"/>
                  </a:schemeClr>
                </a:solidFill>
              </a:rPr>
              <a:t>is a computer program that directly executes instructions written in a programming or scripting language, without requiring them previously to have been compiled into a machine language program. An interpreter generally uses one of the following strategies for program execution</a:t>
            </a:r>
            <a:r>
              <a:rPr lang="en-US" dirty="0" smtClean="0">
                <a:solidFill>
                  <a:schemeClr val="tx1">
                    <a:lumMod val="65000"/>
                    <a:lumOff val="35000"/>
                  </a:schemeClr>
                </a:solidFill>
              </a:rPr>
              <a:t>:</a:t>
            </a:r>
            <a:endParaRPr lang="en-US" dirty="0">
              <a:solidFill>
                <a:schemeClr val="tx1">
                  <a:lumMod val="65000"/>
                  <a:lumOff val="35000"/>
                </a:schemeClr>
              </a:solidFill>
            </a:endParaRPr>
          </a:p>
          <a:p>
            <a:pPr marL="285750" indent="-285750" algn="just">
              <a:buFont typeface="Wingdings" panose="05000000000000000000" pitchFamily="2" charset="2"/>
              <a:buChar char="q"/>
            </a:pPr>
            <a:r>
              <a:rPr lang="en-US" dirty="0" smtClean="0">
                <a:solidFill>
                  <a:schemeClr val="tx1">
                    <a:lumMod val="65000"/>
                    <a:lumOff val="35000"/>
                  </a:schemeClr>
                </a:solidFill>
              </a:rPr>
              <a:t>Parse </a:t>
            </a:r>
            <a:r>
              <a:rPr lang="en-US" dirty="0">
                <a:solidFill>
                  <a:schemeClr val="tx1">
                    <a:lumMod val="65000"/>
                    <a:lumOff val="35000"/>
                  </a:schemeClr>
                </a:solidFill>
              </a:rPr>
              <a:t>the source code and perform its behavior directly;</a:t>
            </a:r>
          </a:p>
          <a:p>
            <a:pPr marL="285750" indent="-285750" algn="just">
              <a:buFont typeface="Wingdings" panose="05000000000000000000" pitchFamily="2" charset="2"/>
              <a:buChar char="q"/>
            </a:pPr>
            <a:r>
              <a:rPr lang="en-US" dirty="0" smtClean="0">
                <a:solidFill>
                  <a:schemeClr val="tx1">
                    <a:lumMod val="65000"/>
                    <a:lumOff val="35000"/>
                  </a:schemeClr>
                </a:solidFill>
              </a:rPr>
              <a:t>Translate </a:t>
            </a:r>
            <a:r>
              <a:rPr lang="en-US" dirty="0">
                <a:solidFill>
                  <a:schemeClr val="tx1">
                    <a:lumMod val="65000"/>
                    <a:lumOff val="35000"/>
                  </a:schemeClr>
                </a:solidFill>
              </a:rPr>
              <a:t>source code into some efficient intermediate representation or object code and immediately execute that;</a:t>
            </a:r>
          </a:p>
          <a:p>
            <a:pPr marL="285750" indent="-285750" algn="just">
              <a:buFont typeface="Wingdings" panose="05000000000000000000" pitchFamily="2" charset="2"/>
              <a:buChar char="q"/>
            </a:pPr>
            <a:r>
              <a:rPr lang="en-US" dirty="0" smtClean="0">
                <a:solidFill>
                  <a:schemeClr val="tx1">
                    <a:lumMod val="65000"/>
                    <a:lumOff val="35000"/>
                  </a:schemeClr>
                </a:solidFill>
              </a:rPr>
              <a:t>Explicitly </a:t>
            </a:r>
            <a:r>
              <a:rPr lang="en-US" dirty="0">
                <a:solidFill>
                  <a:schemeClr val="tx1">
                    <a:lumMod val="65000"/>
                    <a:lumOff val="35000"/>
                  </a:schemeClr>
                </a:solidFill>
              </a:rPr>
              <a:t>execute stored precompiled </a:t>
            </a:r>
            <a:r>
              <a:rPr lang="en-US" dirty="0" smtClean="0">
                <a:solidFill>
                  <a:schemeClr val="tx1">
                    <a:lumMod val="65000"/>
                    <a:lumOff val="35000"/>
                  </a:schemeClr>
                </a:solidFill>
              </a:rPr>
              <a:t>bytecode made </a:t>
            </a:r>
            <a:r>
              <a:rPr lang="en-US" dirty="0">
                <a:solidFill>
                  <a:schemeClr val="tx1">
                    <a:lumMod val="65000"/>
                    <a:lumOff val="35000"/>
                  </a:schemeClr>
                </a:solidFill>
              </a:rPr>
              <a:t>by a compiler and matched with the interpreter Virtual Machine.</a:t>
            </a:r>
          </a:p>
        </p:txBody>
      </p:sp>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886200"/>
            <a:ext cx="6105731" cy="2648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74647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826141" cy="369332"/>
          </a:xfrm>
          <a:prstGeom prst="rect">
            <a:avLst/>
          </a:prstGeom>
        </p:spPr>
        <p:txBody>
          <a:bodyPr wrap="none">
            <a:spAutoFit/>
          </a:bodyPr>
          <a:lstStyle/>
          <a:p>
            <a:r>
              <a:rPr lang="en-US" b="1" dirty="0">
                <a:solidFill>
                  <a:schemeClr val="accent2">
                    <a:lumMod val="75000"/>
                  </a:schemeClr>
                </a:solidFill>
              </a:rPr>
              <a:t>Translate </a:t>
            </a:r>
            <a:r>
              <a:rPr lang="en-US" b="1" dirty="0" smtClean="0">
                <a:solidFill>
                  <a:schemeClr val="accent2">
                    <a:lumMod val="75000"/>
                  </a:schemeClr>
                </a:solidFill>
              </a:rPr>
              <a:t>Code</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43</a:t>
            </a:fld>
            <a:endParaRPr lang="en-US"/>
          </a:p>
        </p:txBody>
      </p:sp>
      <p:sp>
        <p:nvSpPr>
          <p:cNvPr id="6" name="Rectangle 5"/>
          <p:cNvSpPr/>
          <p:nvPr/>
        </p:nvSpPr>
        <p:spPr>
          <a:xfrm>
            <a:off x="1159802" y="838200"/>
            <a:ext cx="7145998" cy="646331"/>
          </a:xfrm>
          <a:prstGeom prst="rect">
            <a:avLst/>
          </a:prstGeom>
        </p:spPr>
        <p:txBody>
          <a:bodyPr wrap="square">
            <a:spAutoFit/>
          </a:bodyPr>
          <a:lstStyle/>
          <a:p>
            <a:pPr algn="just"/>
            <a:r>
              <a:rPr lang="en-US" b="1" dirty="0" smtClean="0">
                <a:solidFill>
                  <a:srgbClr val="C00000"/>
                </a:solidFill>
              </a:rPr>
              <a:t>Virtual Machine or Language Runtime System </a:t>
            </a:r>
          </a:p>
          <a:p>
            <a:pPr algn="just"/>
            <a:endParaRPr lang="en-US" b="1" dirty="0">
              <a:solidFill>
                <a:schemeClr val="tx1">
                  <a:lumMod val="65000"/>
                  <a:lumOff val="35000"/>
                </a:schemeClr>
              </a:solidFill>
            </a:endParaRPr>
          </a:p>
        </p:txBody>
      </p:sp>
      <p:pic>
        <p:nvPicPr>
          <p:cNvPr id="55298" name="Picture 2" descr="Java Architecture and its Components | JVM, JRE and JDK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676400"/>
            <a:ext cx="4762500" cy="3619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95400" y="1371600"/>
            <a:ext cx="7391400" cy="369332"/>
          </a:xfrm>
          <a:prstGeom prst="rect">
            <a:avLst/>
          </a:prstGeom>
          <a:noFill/>
        </p:spPr>
        <p:txBody>
          <a:bodyPr wrap="square" rtlCol="0">
            <a:spAutoFit/>
          </a:bodyPr>
          <a:lstStyle/>
          <a:p>
            <a:r>
              <a:rPr lang="en-US" dirty="0" smtClean="0"/>
              <a:t>For example Java Virtual Machine(JVM)</a:t>
            </a:r>
            <a:endParaRPr lang="en-US" dirty="0"/>
          </a:p>
        </p:txBody>
      </p:sp>
    </p:spTree>
    <p:extLst>
      <p:ext uri="{BB962C8B-B14F-4D97-AF65-F5344CB8AC3E}">
        <p14:creationId xmlns:p14="http://schemas.microsoft.com/office/powerpoint/2010/main" val="123707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2155847" cy="369332"/>
          </a:xfrm>
          <a:prstGeom prst="rect">
            <a:avLst/>
          </a:prstGeom>
        </p:spPr>
        <p:txBody>
          <a:bodyPr wrap="none">
            <a:spAutoFit/>
          </a:bodyPr>
          <a:lstStyle/>
          <a:p>
            <a:r>
              <a:rPr lang="en-US" b="1" dirty="0">
                <a:solidFill>
                  <a:schemeClr val="accent2">
                    <a:lumMod val="75000"/>
                  </a:schemeClr>
                </a:solidFill>
              </a:rPr>
              <a:t>Languages studied</a:t>
            </a: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1914217776"/>
              </p:ext>
            </p:extLst>
          </p:nvPr>
        </p:nvGraphicFramePr>
        <p:xfrm>
          <a:off x="1295400" y="983673"/>
          <a:ext cx="7391401" cy="2966720"/>
        </p:xfrm>
        <a:graphic>
          <a:graphicData uri="http://schemas.openxmlformats.org/drawingml/2006/table">
            <a:tbl>
              <a:tblPr firstRow="1" bandRow="1">
                <a:tableStyleId>{5C22544A-7EE6-4342-B048-85BDC9FD1C3A}</a:tableStyleId>
              </a:tblPr>
              <a:tblGrid>
                <a:gridCol w="527181"/>
                <a:gridCol w="2978019"/>
                <a:gridCol w="2133600"/>
                <a:gridCol w="1752601"/>
              </a:tblGrid>
              <a:tr h="370840">
                <a:tc>
                  <a:txBody>
                    <a:bodyPr/>
                    <a:lstStyle/>
                    <a:p>
                      <a:r>
                        <a:rPr lang="en-US" dirty="0" smtClean="0"/>
                        <a:t>N</a:t>
                      </a:r>
                      <a:endParaRPr lang="en-US" dirty="0"/>
                    </a:p>
                  </a:txBody>
                  <a:tcPr/>
                </a:tc>
                <a:tc>
                  <a:txBody>
                    <a:bodyPr/>
                    <a:lstStyle/>
                    <a:p>
                      <a:r>
                        <a:rPr lang="en-US" dirty="0" smtClean="0"/>
                        <a:t>Language</a:t>
                      </a:r>
                      <a:endParaRPr lang="en-US" dirty="0"/>
                    </a:p>
                  </a:txBody>
                  <a:tcPr/>
                </a:tc>
                <a:tc>
                  <a:txBody>
                    <a:bodyPr/>
                    <a:lstStyle/>
                    <a:p>
                      <a:r>
                        <a:rPr lang="en-US" dirty="0" smtClean="0"/>
                        <a:t>Desired Paradigm</a:t>
                      </a:r>
                      <a:endParaRPr lang="en-US" dirty="0"/>
                    </a:p>
                  </a:txBody>
                  <a:tcPr/>
                </a:tc>
                <a:tc>
                  <a:txBody>
                    <a:bodyPr/>
                    <a:lstStyle/>
                    <a:p>
                      <a:r>
                        <a:rPr lang="en-US" dirty="0" smtClean="0"/>
                        <a:t>N</a:t>
                      </a:r>
                      <a:r>
                        <a:rPr lang="en-US" baseline="0" dirty="0" smtClean="0"/>
                        <a:t> </a:t>
                      </a:r>
                      <a:r>
                        <a:rPr lang="en-US" dirty="0" smtClean="0"/>
                        <a:t>of Session</a:t>
                      </a:r>
                      <a:endParaRPr lang="en-US" dirty="0"/>
                    </a:p>
                  </a:txBody>
                  <a:tcPr/>
                </a:tc>
              </a:tr>
              <a:tr h="370840">
                <a:tc>
                  <a:txBody>
                    <a:bodyPr/>
                    <a:lstStyle/>
                    <a:p>
                      <a:pPr algn="ctr"/>
                      <a:r>
                        <a:rPr lang="en-US" dirty="0" smtClean="0"/>
                        <a:t>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Review of Assembly Language</a:t>
                      </a:r>
                    </a:p>
                  </a:txBody>
                  <a:tcPr/>
                </a:tc>
                <a:tc>
                  <a:txBody>
                    <a:bodyPr/>
                    <a:lstStyle/>
                    <a:p>
                      <a:pPr algn="l"/>
                      <a:r>
                        <a:rPr lang="en-US" dirty="0" smtClean="0"/>
                        <a:t>Structured</a:t>
                      </a:r>
                    </a:p>
                  </a:txBody>
                  <a:tcPr/>
                </a:tc>
                <a:tc>
                  <a:txBody>
                    <a:bodyPr/>
                    <a:lstStyle/>
                    <a:p>
                      <a:pPr algn="ctr"/>
                      <a:r>
                        <a:rPr lang="en-US" dirty="0" smtClean="0"/>
                        <a:t>1</a:t>
                      </a:r>
                    </a:p>
                  </a:txBody>
                  <a:tcPr/>
                </a:tc>
              </a:tr>
              <a:tr h="370840">
                <a:tc>
                  <a:txBody>
                    <a:bodyPr/>
                    <a:lstStyle/>
                    <a:p>
                      <a:pPr algn="ctr"/>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t>
                      </a:r>
                    </a:p>
                  </a:txBody>
                  <a:tcPr/>
                </a:tc>
                <a:tc>
                  <a:txBody>
                    <a:bodyPr/>
                    <a:lstStyle/>
                    <a:p>
                      <a:pPr algn="l"/>
                      <a:r>
                        <a:rPr lang="en-US" dirty="0" smtClean="0"/>
                        <a:t>Procedural</a:t>
                      </a:r>
                      <a:endParaRPr lang="en-US" dirty="0"/>
                    </a:p>
                  </a:txBody>
                  <a:tcPr/>
                </a:tc>
                <a:tc>
                  <a:txBody>
                    <a:bodyPr/>
                    <a:lstStyle/>
                    <a:p>
                      <a:pPr algn="ctr"/>
                      <a:r>
                        <a:rPr lang="en-US" dirty="0" smtClean="0"/>
                        <a:t>1</a:t>
                      </a:r>
                      <a:endParaRPr lang="en-US" dirty="0"/>
                    </a:p>
                  </a:txBody>
                  <a:tcPr/>
                </a:tc>
              </a:tr>
              <a:tr h="370840">
                <a:tc>
                  <a:txBody>
                    <a:bodyPr/>
                    <a:lstStyle/>
                    <a:p>
                      <a:pPr algn="ctr"/>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t>
                      </a:r>
                    </a:p>
                  </a:txBody>
                  <a:tcPr/>
                </a:tc>
                <a:tc>
                  <a:txBody>
                    <a:bodyPr/>
                    <a:lstStyle/>
                    <a:p>
                      <a:pPr algn="l"/>
                      <a:r>
                        <a:rPr lang="en-US" dirty="0" smtClean="0"/>
                        <a:t>Object Oriented</a:t>
                      </a:r>
                      <a:endParaRPr lang="en-US" dirty="0"/>
                    </a:p>
                  </a:txBody>
                  <a:tcPr/>
                </a:tc>
                <a:tc>
                  <a:txBody>
                    <a:bodyPr/>
                    <a:lstStyle/>
                    <a:p>
                      <a:pPr algn="ctr"/>
                      <a:r>
                        <a:rPr lang="en-US" dirty="0" smtClean="0"/>
                        <a:t>1</a:t>
                      </a:r>
                      <a:endParaRPr lang="en-US" dirty="0"/>
                    </a:p>
                  </a:txBody>
                  <a:tcPr/>
                </a:tc>
              </a:tr>
              <a:tr h="370840">
                <a:tc>
                  <a:txBody>
                    <a:bodyPr/>
                    <a:lstStyle/>
                    <a:p>
                      <a:pPr algn="ctr"/>
                      <a:r>
                        <a:rPr lang="en-US" dirty="0" smtClean="0"/>
                        <a:t>4</a:t>
                      </a:r>
                      <a:endParaRPr lang="en-US" dirty="0"/>
                    </a:p>
                  </a:txBody>
                  <a:tcPr/>
                </a:tc>
                <a:tc>
                  <a:txBody>
                    <a:bodyPr/>
                    <a:lstStyle/>
                    <a:p>
                      <a:r>
                        <a:rPr lang="en-US" dirty="0" smtClean="0"/>
                        <a:t>Rust </a:t>
                      </a:r>
                      <a:endParaRPr lang="en-US" dirty="0"/>
                    </a:p>
                  </a:txBody>
                  <a:tcPr/>
                </a:tc>
                <a:tc>
                  <a:txBody>
                    <a:bodyPr/>
                    <a:lstStyle/>
                    <a:p>
                      <a:pPr algn="l"/>
                      <a:r>
                        <a:rPr lang="en-US" dirty="0" smtClean="0"/>
                        <a:t>Functional</a:t>
                      </a:r>
                      <a:endParaRPr lang="en-US" dirty="0"/>
                    </a:p>
                  </a:txBody>
                  <a:tcPr/>
                </a:tc>
                <a:tc>
                  <a:txBody>
                    <a:bodyPr/>
                    <a:lstStyle/>
                    <a:p>
                      <a:pPr algn="ctr"/>
                      <a:r>
                        <a:rPr lang="en-US" dirty="0" smtClean="0"/>
                        <a:t>1</a:t>
                      </a:r>
                      <a:endParaRPr lang="en-US" dirty="0"/>
                    </a:p>
                  </a:txBody>
                  <a:tcPr/>
                </a:tc>
              </a:tr>
              <a:tr h="370840">
                <a:tc>
                  <a:txBody>
                    <a:bodyPr/>
                    <a:lstStyle/>
                    <a:p>
                      <a:pPr algn="ctr"/>
                      <a:r>
                        <a:rPr lang="en-US" dirty="0" smtClean="0"/>
                        <a:t>5</a:t>
                      </a:r>
                      <a:endParaRPr lang="en-US" dirty="0"/>
                    </a:p>
                  </a:txBody>
                  <a:tcPr/>
                </a:tc>
                <a:tc>
                  <a:txBody>
                    <a:bodyPr/>
                    <a:lstStyle/>
                    <a:p>
                      <a:r>
                        <a:rPr lang="en-US" dirty="0" smtClean="0"/>
                        <a:t>Go</a:t>
                      </a:r>
                      <a:endParaRPr lang="en-US" dirty="0"/>
                    </a:p>
                  </a:txBody>
                  <a:tcPr/>
                </a:tc>
                <a:tc>
                  <a:txBody>
                    <a:bodyPr/>
                    <a:lstStyle/>
                    <a:p>
                      <a:pPr algn="l"/>
                      <a:r>
                        <a:rPr lang="en-US" dirty="0" smtClean="0"/>
                        <a:t>Concurrent</a:t>
                      </a:r>
                      <a:endParaRPr lang="en-US" dirty="0"/>
                    </a:p>
                  </a:txBody>
                  <a:tcPr/>
                </a:tc>
                <a:tc>
                  <a:txBody>
                    <a:bodyPr/>
                    <a:lstStyle/>
                    <a:p>
                      <a:pPr algn="ctr"/>
                      <a:r>
                        <a:rPr lang="en-US" dirty="0" smtClean="0"/>
                        <a:t>3</a:t>
                      </a:r>
                      <a:endParaRPr lang="en-US" dirty="0"/>
                    </a:p>
                  </a:txBody>
                  <a:tcPr/>
                </a:tc>
              </a:tr>
              <a:tr h="370840">
                <a:tc>
                  <a:txBody>
                    <a:bodyPr/>
                    <a:lstStyle/>
                    <a:p>
                      <a:pPr algn="ctr"/>
                      <a:r>
                        <a:rPr lang="en-US" dirty="0" smtClean="0"/>
                        <a:t>6</a:t>
                      </a:r>
                      <a:endParaRPr lang="en-US" dirty="0"/>
                    </a:p>
                  </a:txBody>
                  <a:tcPr/>
                </a:tc>
                <a:tc>
                  <a:txBody>
                    <a:bodyPr/>
                    <a:lstStyle/>
                    <a:p>
                      <a:r>
                        <a:rPr lang="en-US" dirty="0" smtClean="0"/>
                        <a:t>Java Script</a:t>
                      </a:r>
                    </a:p>
                  </a:txBody>
                  <a:tcPr/>
                </a:tc>
                <a:tc>
                  <a:txBody>
                    <a:bodyPr/>
                    <a:lstStyle/>
                    <a:p>
                      <a:pPr algn="l"/>
                      <a:r>
                        <a:rPr lang="en-US" dirty="0" smtClean="0"/>
                        <a:t>Event-Driven</a:t>
                      </a:r>
                      <a:endParaRPr lang="en-US" dirty="0"/>
                    </a:p>
                  </a:txBody>
                  <a:tcPr/>
                </a:tc>
                <a:tc>
                  <a:txBody>
                    <a:bodyPr/>
                    <a:lstStyle/>
                    <a:p>
                      <a:pPr algn="ctr"/>
                      <a:r>
                        <a:rPr lang="en-US" dirty="0" smtClean="0"/>
                        <a:t>4</a:t>
                      </a:r>
                      <a:endParaRPr lang="en-US" dirty="0"/>
                    </a:p>
                  </a:txBody>
                  <a:tcPr/>
                </a:tc>
              </a:tr>
              <a:tr h="370840">
                <a:tc>
                  <a:txBody>
                    <a:bodyPr/>
                    <a:lstStyle/>
                    <a:p>
                      <a:pPr algn="ctr"/>
                      <a:r>
                        <a:rPr lang="en-US" dirty="0" smtClean="0"/>
                        <a:t>7</a:t>
                      </a:r>
                      <a:endParaRPr lang="en-US" dirty="0"/>
                    </a:p>
                  </a:txBody>
                  <a:tcPr/>
                </a:tc>
                <a:tc>
                  <a:txBody>
                    <a:bodyPr/>
                    <a:lstStyle/>
                    <a:p>
                      <a:r>
                        <a:rPr lang="en-US" dirty="0" smtClean="0"/>
                        <a:t>Solidity</a:t>
                      </a:r>
                    </a:p>
                  </a:txBody>
                  <a:tcPr/>
                </a:tc>
                <a:tc>
                  <a:txBody>
                    <a:bodyPr/>
                    <a:lstStyle/>
                    <a:p>
                      <a:pPr algn="l"/>
                      <a:r>
                        <a:rPr lang="en-US" dirty="0" smtClean="0"/>
                        <a:t>Object Oriented</a:t>
                      </a:r>
                    </a:p>
                  </a:txBody>
                  <a:tcPr/>
                </a:tc>
                <a:tc>
                  <a:txBody>
                    <a:bodyPr/>
                    <a:lstStyle/>
                    <a:p>
                      <a:pPr algn="ctr"/>
                      <a:r>
                        <a:rPr lang="en-US" dirty="0" smtClean="0"/>
                        <a:t>1</a:t>
                      </a:r>
                      <a:endParaRPr lang="en-US" dirty="0"/>
                    </a:p>
                  </a:txBody>
                  <a:tcPr/>
                </a:tc>
              </a:tr>
            </a:tbl>
          </a:graphicData>
        </a:graphic>
      </p:graphicFrame>
      <p:sp>
        <p:nvSpPr>
          <p:cNvPr id="7" name="Slide Number Placeholder 6"/>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26027881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317540" cy="369332"/>
          </a:xfrm>
          <a:prstGeom prst="rect">
            <a:avLst/>
          </a:prstGeom>
        </p:spPr>
        <p:txBody>
          <a:bodyPr wrap="none">
            <a:spAutoFit/>
          </a:bodyPr>
          <a:lstStyle/>
          <a:p>
            <a:r>
              <a:rPr lang="en-US" b="1" dirty="0" smtClean="0">
                <a:solidFill>
                  <a:schemeClr val="accent2">
                    <a:lumMod val="75000"/>
                  </a:schemeClr>
                </a:solidFill>
              </a:rPr>
              <a:t>Paradigms</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graphicFrame>
        <p:nvGraphicFramePr>
          <p:cNvPr id="6" name="Table 5"/>
          <p:cNvGraphicFramePr>
            <a:graphicFrameLocks noGrp="1"/>
          </p:cNvGraphicFramePr>
          <p:nvPr>
            <p:extLst>
              <p:ext uri="{D42A27DB-BD31-4B8C-83A1-F6EECF244321}">
                <p14:modId xmlns:p14="http://schemas.microsoft.com/office/powerpoint/2010/main" val="2133283487"/>
              </p:ext>
            </p:extLst>
          </p:nvPr>
        </p:nvGraphicFramePr>
        <p:xfrm>
          <a:off x="1295400" y="1386840"/>
          <a:ext cx="7391400" cy="3337560"/>
        </p:xfrm>
        <a:graphic>
          <a:graphicData uri="http://schemas.openxmlformats.org/drawingml/2006/table">
            <a:tbl>
              <a:tblPr firstRow="1" bandRow="1">
                <a:tableStyleId>{5C22544A-7EE6-4342-B048-85BDC9FD1C3A}</a:tableStyleId>
              </a:tblPr>
              <a:tblGrid>
                <a:gridCol w="456210"/>
                <a:gridCol w="3658590"/>
                <a:gridCol w="3276600"/>
              </a:tblGrid>
              <a:tr h="370840">
                <a:tc>
                  <a:txBody>
                    <a:bodyPr/>
                    <a:lstStyle/>
                    <a:p>
                      <a:r>
                        <a:rPr lang="en-US" dirty="0" smtClean="0"/>
                        <a:t>N</a:t>
                      </a:r>
                      <a:endParaRPr lang="en-US" dirty="0"/>
                    </a:p>
                  </a:txBody>
                  <a:tcPr/>
                </a:tc>
                <a:tc>
                  <a:txBody>
                    <a:bodyPr/>
                    <a:lstStyle/>
                    <a:p>
                      <a:r>
                        <a:rPr lang="en-US" b="1" dirty="0" smtClean="0">
                          <a:solidFill>
                            <a:schemeClr val="bg1"/>
                          </a:solidFill>
                        </a:rPr>
                        <a:t>Paradigm</a:t>
                      </a:r>
                      <a:endParaRPr lang="en-US" dirty="0">
                        <a:solidFill>
                          <a:schemeClr val="bg1"/>
                        </a:solidFill>
                      </a:endParaRPr>
                    </a:p>
                  </a:txBody>
                  <a:tcPr/>
                </a:tc>
                <a:tc>
                  <a:txBody>
                    <a:bodyPr/>
                    <a:lstStyle/>
                    <a:p>
                      <a:r>
                        <a:rPr lang="en-US" dirty="0" smtClean="0"/>
                        <a:t>Languages</a:t>
                      </a:r>
                      <a:endParaRPr lang="en-US" dirty="0"/>
                    </a:p>
                  </a:txBody>
                  <a:tcPr/>
                </a:tc>
              </a:tr>
              <a:tr h="370840">
                <a:tc>
                  <a:txBody>
                    <a:bodyPr/>
                    <a:lstStyle/>
                    <a:p>
                      <a:pPr algn="ctr"/>
                      <a:r>
                        <a:rPr lang="en-US" dirty="0" smtClean="0"/>
                        <a:t>1</a:t>
                      </a:r>
                      <a:endParaRPr lang="en-US" dirty="0"/>
                    </a:p>
                  </a:txBody>
                  <a:tcPr/>
                </a:tc>
                <a:tc>
                  <a:txBody>
                    <a:bodyPr/>
                    <a:lstStyle/>
                    <a:p>
                      <a:pPr algn="l"/>
                      <a:r>
                        <a:rPr lang="en-US" dirty="0" smtClean="0"/>
                        <a:t>Procedural</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 JavaScript</a:t>
                      </a:r>
                      <a:r>
                        <a:rPr lang="en-US" dirty="0" smtClean="0">
                          <a:solidFill>
                            <a:schemeClr val="accent2">
                              <a:lumMod val="75000"/>
                            </a:schemeClr>
                          </a:solidFill>
                        </a:rPr>
                        <a:t> </a:t>
                      </a:r>
                      <a:endParaRPr lang="en-US" dirty="0" smtClean="0"/>
                    </a:p>
                  </a:txBody>
                  <a:tcPr/>
                </a:tc>
              </a:tr>
              <a:tr h="370840">
                <a:tc>
                  <a:txBody>
                    <a:bodyPr/>
                    <a:lstStyle/>
                    <a:p>
                      <a:pPr algn="ctr"/>
                      <a:r>
                        <a:rPr lang="en-US" dirty="0" smtClean="0"/>
                        <a:t>2</a:t>
                      </a:r>
                      <a:endParaRPr lang="en-US" dirty="0"/>
                    </a:p>
                  </a:txBody>
                  <a:tcPr/>
                </a:tc>
                <a:tc>
                  <a:txBody>
                    <a:bodyPr/>
                    <a:lstStyle/>
                    <a:p>
                      <a:pPr algn="l"/>
                      <a:r>
                        <a:rPr lang="en-US" dirty="0" smtClean="0"/>
                        <a:t>Functional</a:t>
                      </a:r>
                      <a:endParaRPr lang="en-US" dirty="0"/>
                    </a:p>
                  </a:txBody>
                  <a:tcPr/>
                </a:tc>
                <a:tc>
                  <a:txBody>
                    <a:bodyPr/>
                    <a:lstStyle/>
                    <a:p>
                      <a:r>
                        <a:rPr lang="en-US" dirty="0" smtClean="0">
                          <a:solidFill>
                            <a:schemeClr val="tx1"/>
                          </a:solidFill>
                        </a:rPr>
                        <a:t>Rust</a:t>
                      </a:r>
                      <a:r>
                        <a:rPr lang="en-US" dirty="0" smtClean="0">
                          <a:solidFill>
                            <a:schemeClr val="accent2">
                              <a:lumMod val="75000"/>
                            </a:schemeClr>
                          </a:solidFill>
                        </a:rPr>
                        <a:t>, </a:t>
                      </a:r>
                      <a:r>
                        <a:rPr lang="en-US" dirty="0" smtClean="0"/>
                        <a:t>JavaScript</a:t>
                      </a:r>
                      <a:r>
                        <a:rPr lang="en-US" dirty="0" smtClean="0">
                          <a:solidFill>
                            <a:schemeClr val="accent2">
                              <a:lumMod val="75000"/>
                            </a:schemeClr>
                          </a:solidFill>
                        </a:rPr>
                        <a:t> </a:t>
                      </a:r>
                      <a:endParaRPr lang="en-US" dirty="0">
                        <a:solidFill>
                          <a:schemeClr val="accent2">
                            <a:lumMod val="75000"/>
                          </a:schemeClr>
                        </a:solidFill>
                      </a:endParaRPr>
                    </a:p>
                  </a:txBody>
                  <a:tcPr/>
                </a:tc>
              </a:tr>
              <a:tr h="370840">
                <a:tc>
                  <a:txBody>
                    <a:bodyPr/>
                    <a:lstStyle/>
                    <a:p>
                      <a:pPr algn="ctr"/>
                      <a:r>
                        <a:rPr lang="en-US" dirty="0" smtClean="0"/>
                        <a:t>3</a:t>
                      </a:r>
                      <a:endParaRPr lang="en-US" dirty="0"/>
                    </a:p>
                  </a:txBody>
                  <a:tcPr/>
                </a:tc>
                <a:tc>
                  <a:txBody>
                    <a:bodyPr/>
                    <a:lstStyle/>
                    <a:p>
                      <a:pPr algn="l"/>
                      <a:r>
                        <a:rPr lang="en-US" dirty="0" smtClean="0"/>
                        <a:t>Object-Oriented</a:t>
                      </a:r>
                      <a:endParaRPr lang="en-US" dirty="0"/>
                    </a:p>
                  </a:txBody>
                  <a:tcPr/>
                </a:tc>
                <a:tc>
                  <a:txBody>
                    <a:bodyPr/>
                    <a:lstStyle/>
                    <a:p>
                      <a:r>
                        <a:rPr lang="en-US" dirty="0" smtClean="0"/>
                        <a:t>C++, JavaScript</a:t>
                      </a:r>
                      <a:endParaRPr lang="en-US" dirty="0">
                        <a:solidFill>
                          <a:schemeClr val="accent2">
                            <a:lumMod val="75000"/>
                          </a:schemeClr>
                        </a:solidFill>
                      </a:endParaRPr>
                    </a:p>
                  </a:txBody>
                  <a:tcPr/>
                </a:tc>
              </a:tr>
              <a:tr h="370840">
                <a:tc>
                  <a:txBody>
                    <a:bodyPr/>
                    <a:lstStyle/>
                    <a:p>
                      <a:pPr algn="ctr"/>
                      <a:r>
                        <a:rPr lang="en-US" dirty="0" smtClean="0"/>
                        <a:t>4</a:t>
                      </a:r>
                      <a:endParaRPr lang="en-US" dirty="0"/>
                    </a:p>
                  </a:txBody>
                  <a:tcPr/>
                </a:tc>
                <a:tc>
                  <a:txBody>
                    <a:bodyPr/>
                    <a:lstStyle/>
                    <a:p>
                      <a:pPr algn="l"/>
                      <a:r>
                        <a:rPr lang="en-US" dirty="0" smtClean="0"/>
                        <a:t>Concurrent</a:t>
                      </a:r>
                      <a:endParaRPr lang="en-US" dirty="0"/>
                    </a:p>
                  </a:txBody>
                  <a:tcPr/>
                </a:tc>
                <a:tc>
                  <a:txBody>
                    <a:bodyPr/>
                    <a:lstStyle/>
                    <a:p>
                      <a:r>
                        <a:rPr lang="en-US" dirty="0" smtClean="0"/>
                        <a:t>Rust, Go</a:t>
                      </a:r>
                      <a:endParaRPr lang="en-US" dirty="0"/>
                    </a:p>
                  </a:txBody>
                  <a:tcPr/>
                </a:tc>
              </a:tr>
              <a:tr h="370840">
                <a:tc>
                  <a:txBody>
                    <a:bodyPr/>
                    <a:lstStyle/>
                    <a:p>
                      <a:pPr algn="ctr"/>
                      <a:r>
                        <a:rPr lang="en-US" dirty="0" smtClean="0"/>
                        <a:t>5</a:t>
                      </a:r>
                      <a:endParaRPr lang="en-US" dirty="0"/>
                    </a:p>
                  </a:txBody>
                  <a:tcPr/>
                </a:tc>
                <a:tc>
                  <a:txBody>
                    <a:bodyPr/>
                    <a:lstStyle/>
                    <a:p>
                      <a:pPr algn="l"/>
                      <a:r>
                        <a:rPr lang="en-US" dirty="0" smtClean="0"/>
                        <a:t>Event-Driven </a:t>
                      </a:r>
                      <a:endParaRPr lang="en-US" dirty="0"/>
                    </a:p>
                  </a:txBody>
                  <a:tcPr/>
                </a:tc>
                <a:tc>
                  <a:txBody>
                    <a:bodyPr/>
                    <a:lstStyle/>
                    <a:p>
                      <a:r>
                        <a:rPr lang="en-US" dirty="0" smtClean="0"/>
                        <a:t>JavaScript</a:t>
                      </a:r>
                    </a:p>
                  </a:txBody>
                  <a:tcPr/>
                </a:tc>
              </a:tr>
              <a:tr h="370840">
                <a:tc>
                  <a:txBody>
                    <a:bodyPr/>
                    <a:lstStyle/>
                    <a:p>
                      <a:pPr algn="ctr"/>
                      <a:r>
                        <a:rPr lang="en-US" dirty="0" smtClean="0"/>
                        <a:t>6</a:t>
                      </a:r>
                      <a:endParaRPr lang="en-US" dirty="0"/>
                    </a:p>
                  </a:txBody>
                  <a:tcPr/>
                </a:tc>
                <a:tc>
                  <a:txBody>
                    <a:bodyPr/>
                    <a:lstStyle/>
                    <a:p>
                      <a:pPr algn="l"/>
                      <a:r>
                        <a:rPr lang="en-US" dirty="0" smtClean="0"/>
                        <a:t>Imperative</a:t>
                      </a:r>
                      <a:endParaRPr lang="en-US" dirty="0"/>
                    </a:p>
                  </a:txBody>
                  <a:tcPr/>
                </a:tc>
                <a:tc>
                  <a:txBody>
                    <a:bodyPr/>
                    <a:lstStyle/>
                    <a:p>
                      <a:r>
                        <a:rPr lang="en-US" dirty="0" smtClean="0"/>
                        <a:t>Rust, Go, JavaScript</a:t>
                      </a:r>
                      <a:r>
                        <a:rPr lang="en-US" dirty="0" smtClean="0">
                          <a:solidFill>
                            <a:schemeClr val="accent2">
                              <a:lumMod val="75000"/>
                            </a:schemeClr>
                          </a:solidFill>
                        </a:rPr>
                        <a:t> </a:t>
                      </a:r>
                      <a:endParaRPr lang="en-US" dirty="0" smtClean="0"/>
                    </a:p>
                  </a:txBody>
                  <a:tcPr/>
                </a:tc>
              </a:tr>
              <a:tr h="370840">
                <a:tc>
                  <a:txBody>
                    <a:bodyPr/>
                    <a:lstStyle/>
                    <a:p>
                      <a:pPr algn="ctr"/>
                      <a:r>
                        <a:rPr lang="en-US" dirty="0" smtClean="0"/>
                        <a:t>7</a:t>
                      </a:r>
                      <a:endParaRPr lang="en-US" dirty="0"/>
                    </a:p>
                  </a:txBody>
                  <a:tcPr/>
                </a:tc>
                <a:tc>
                  <a:txBody>
                    <a:bodyPr/>
                    <a:lstStyle/>
                    <a:p>
                      <a:pPr algn="l"/>
                      <a:r>
                        <a:rPr lang="en-US" dirty="0" smtClean="0"/>
                        <a:t>Generic</a:t>
                      </a:r>
                      <a:endParaRPr lang="en-US" dirty="0"/>
                    </a:p>
                  </a:txBody>
                  <a:tcPr/>
                </a:tc>
                <a:tc>
                  <a:txBody>
                    <a:bodyPr/>
                    <a:lstStyle/>
                    <a:p>
                      <a:r>
                        <a:rPr lang="en-US" dirty="0" smtClean="0"/>
                        <a:t>Rust,</a:t>
                      </a:r>
                      <a:r>
                        <a:rPr lang="en-US" baseline="0" dirty="0" smtClean="0"/>
                        <a:t> Go, C++</a:t>
                      </a:r>
                      <a:endParaRPr lang="en-US" dirty="0" smtClean="0"/>
                    </a:p>
                  </a:txBody>
                  <a:tcPr/>
                </a:tc>
              </a:tr>
              <a:tr h="370840">
                <a:tc>
                  <a:txBody>
                    <a:bodyPr/>
                    <a:lstStyle/>
                    <a:p>
                      <a:pPr algn="ctr"/>
                      <a:r>
                        <a:rPr lang="en-US" dirty="0" smtClean="0"/>
                        <a:t>8</a:t>
                      </a:r>
                      <a:endParaRPr lang="en-US" dirty="0"/>
                    </a:p>
                  </a:txBody>
                  <a:tcPr/>
                </a:tc>
                <a:tc>
                  <a:txBody>
                    <a:bodyPr/>
                    <a:lstStyle/>
                    <a:p>
                      <a:pPr algn="l"/>
                      <a:r>
                        <a:rPr lang="en-US" dirty="0" smtClean="0"/>
                        <a:t>and etc…</a:t>
                      </a:r>
                      <a:endParaRPr lang="en-US" dirty="0"/>
                    </a:p>
                  </a:txBody>
                  <a:tcPr/>
                </a:tc>
                <a:tc>
                  <a:txBody>
                    <a:bodyPr/>
                    <a:lstStyle/>
                    <a:p>
                      <a:endParaRPr lang="en-US" dirty="0" smtClean="0"/>
                    </a:p>
                  </a:txBody>
                  <a:tcPr/>
                </a:tc>
              </a:tr>
            </a:tbl>
          </a:graphicData>
        </a:graphic>
      </p:graphicFrame>
      <p:sp>
        <p:nvSpPr>
          <p:cNvPr id="2" name="Slide Number Placeholder 1"/>
          <p:cNvSpPr>
            <a:spLocks noGrp="1"/>
          </p:cNvSpPr>
          <p:nvPr>
            <p:ph type="sldNum" sz="quarter" idx="12"/>
          </p:nvPr>
        </p:nvSpPr>
        <p:spPr/>
        <p:txBody>
          <a:bodyPr/>
          <a:lstStyle/>
          <a:p>
            <a:fld id="{B6F15528-21DE-4FAA-801E-634DDDAF4B2B}" type="slidenum">
              <a:rPr lang="en-US" smtClean="0"/>
              <a:pPr/>
              <a:t>45</a:t>
            </a:fld>
            <a:endParaRPr lang="en-US"/>
          </a:p>
        </p:txBody>
      </p:sp>
      <p:sp>
        <p:nvSpPr>
          <p:cNvPr id="7" name="Rectangle 6"/>
          <p:cNvSpPr/>
          <p:nvPr/>
        </p:nvSpPr>
        <p:spPr>
          <a:xfrm>
            <a:off x="1295400" y="838200"/>
            <a:ext cx="7391400" cy="369332"/>
          </a:xfrm>
          <a:prstGeom prst="rect">
            <a:avLst/>
          </a:prstGeom>
        </p:spPr>
        <p:txBody>
          <a:bodyPr wrap="square">
            <a:spAutoFit/>
          </a:bodyPr>
          <a:lstStyle/>
          <a:p>
            <a:r>
              <a:rPr lang="en-US" dirty="0"/>
              <a:t>A programming paradigm is a style, or “way,” of programming. </a:t>
            </a:r>
          </a:p>
        </p:txBody>
      </p:sp>
    </p:spTree>
    <p:extLst>
      <p:ext uri="{BB962C8B-B14F-4D97-AF65-F5344CB8AC3E}">
        <p14:creationId xmlns:p14="http://schemas.microsoft.com/office/powerpoint/2010/main" val="17526482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816249" cy="369332"/>
          </a:xfrm>
          <a:prstGeom prst="rect">
            <a:avLst/>
          </a:prstGeom>
        </p:spPr>
        <p:txBody>
          <a:bodyPr wrap="none">
            <a:spAutoFit/>
          </a:bodyPr>
          <a:lstStyle/>
          <a:p>
            <a:r>
              <a:rPr lang="en-US" b="1" dirty="0" smtClean="0">
                <a:solidFill>
                  <a:schemeClr val="accent2">
                    <a:lumMod val="75000"/>
                  </a:schemeClr>
                </a:solidFill>
              </a:rPr>
              <a:t>Issue</a:t>
            </a:r>
            <a:r>
              <a:rPr lang="en-US" b="1" dirty="0">
                <a:solidFill>
                  <a:schemeClr val="accent2">
                    <a:lumMod val="75000"/>
                  </a:schemeClr>
                </a:solidFill>
              </a:rPr>
              <a:t>s</a:t>
            </a: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Rectangle 1"/>
          <p:cNvSpPr/>
          <p:nvPr/>
        </p:nvSpPr>
        <p:spPr>
          <a:xfrm>
            <a:off x="1156855" y="762000"/>
            <a:ext cx="7529945" cy="4985980"/>
          </a:xfrm>
          <a:prstGeom prst="rect">
            <a:avLst/>
          </a:prstGeom>
        </p:spPr>
        <p:txBody>
          <a:bodyPr wrap="square">
            <a:spAutoFit/>
          </a:bodyPr>
          <a:lstStyle/>
          <a:p>
            <a:pPr marL="285750" indent="-285750">
              <a:lnSpc>
                <a:spcPct val="150000"/>
              </a:lnSpc>
              <a:buFont typeface="Wingdings" panose="05000000000000000000" pitchFamily="2" charset="2"/>
              <a:buChar char="q"/>
            </a:pPr>
            <a:r>
              <a:rPr lang="en-US" sz="1600" b="1" dirty="0">
                <a:hlinkClick r:id="rId2"/>
              </a:rPr>
              <a:t>Metaprogramming</a:t>
            </a:r>
            <a:r>
              <a:rPr lang="en-US" sz="1600" dirty="0">
                <a:hlinkClick r:id="rId2"/>
              </a:rPr>
              <a:t> </a:t>
            </a:r>
            <a:r>
              <a:rPr lang="en-US" sz="1600" dirty="0"/>
              <a:t>: </a:t>
            </a:r>
            <a:r>
              <a:rPr lang="en-US" sz="1600" dirty="0" smtClean="0"/>
              <a:t>It is </a:t>
            </a:r>
            <a:r>
              <a:rPr lang="en-US" sz="1600" dirty="0"/>
              <a:t>writing programs that operate on other programs</a:t>
            </a:r>
            <a:endParaRPr lang="en-US" sz="1600" dirty="0" smtClean="0"/>
          </a:p>
          <a:p>
            <a:pPr marL="285750" indent="-285750">
              <a:lnSpc>
                <a:spcPct val="150000"/>
              </a:lnSpc>
              <a:buFont typeface="Wingdings" panose="05000000000000000000" pitchFamily="2" charset="2"/>
              <a:buChar char="q"/>
            </a:pPr>
            <a:r>
              <a:rPr lang="en-US" sz="1600" b="1" dirty="0"/>
              <a:t>Reflection</a:t>
            </a:r>
            <a:r>
              <a:rPr lang="en-US" sz="1600" dirty="0"/>
              <a:t> : Reflection is the ability of a program to introspect and analyze its structure during </a:t>
            </a:r>
            <a:r>
              <a:rPr lang="en-US" sz="1600" dirty="0" smtClean="0"/>
              <a:t>run-time.</a:t>
            </a:r>
          </a:p>
          <a:p>
            <a:pPr marL="285750" indent="-285750">
              <a:lnSpc>
                <a:spcPct val="150000"/>
              </a:lnSpc>
              <a:buFont typeface="Wingdings" panose="05000000000000000000" pitchFamily="2" charset="2"/>
              <a:buChar char="q"/>
            </a:pPr>
            <a:r>
              <a:rPr lang="en-US" sz="1600" b="1" dirty="0" smtClean="0">
                <a:hlinkClick r:id="rId3"/>
              </a:rPr>
              <a:t>Concurrency</a:t>
            </a:r>
            <a:endParaRPr lang="en-US" sz="1600" b="1" dirty="0" smtClean="0"/>
          </a:p>
          <a:p>
            <a:pPr marL="285750" indent="-285750">
              <a:lnSpc>
                <a:spcPct val="150000"/>
              </a:lnSpc>
              <a:buFont typeface="Wingdings" panose="05000000000000000000" pitchFamily="2" charset="2"/>
              <a:buChar char="q"/>
            </a:pPr>
            <a:r>
              <a:rPr lang="en-US" sz="1600" b="1" dirty="0" smtClean="0">
                <a:hlinkClick r:id="rId4"/>
              </a:rPr>
              <a:t>Classes</a:t>
            </a:r>
            <a:endParaRPr lang="en-US" sz="1600" b="1" dirty="0" smtClean="0"/>
          </a:p>
          <a:p>
            <a:pPr marL="285750" indent="-285750">
              <a:lnSpc>
                <a:spcPct val="150000"/>
              </a:lnSpc>
              <a:buFont typeface="Wingdings" panose="05000000000000000000" pitchFamily="2" charset="2"/>
              <a:buChar char="q"/>
            </a:pPr>
            <a:r>
              <a:rPr lang="en-US" sz="1600" b="1" dirty="0">
                <a:hlinkClick r:id="rId5"/>
              </a:rPr>
              <a:t>Object </a:t>
            </a:r>
            <a:r>
              <a:rPr lang="en-US" sz="1600" b="1" dirty="0" smtClean="0">
                <a:hlinkClick r:id="rId5"/>
              </a:rPr>
              <a:t>Orientation</a:t>
            </a:r>
            <a:endParaRPr lang="en-US" sz="1600" b="1" dirty="0" smtClean="0"/>
          </a:p>
          <a:p>
            <a:pPr marL="285750" indent="-285750">
              <a:lnSpc>
                <a:spcPct val="150000"/>
              </a:lnSpc>
              <a:buFont typeface="Wingdings" panose="05000000000000000000" pitchFamily="2" charset="2"/>
              <a:buChar char="q"/>
            </a:pPr>
            <a:r>
              <a:rPr lang="en-US" sz="1600" b="1" dirty="0" smtClean="0">
                <a:hlinkClick r:id="rId6"/>
              </a:rPr>
              <a:t>Functional Programming</a:t>
            </a:r>
            <a:endParaRPr lang="en-US" sz="1600" b="1" dirty="0" smtClean="0"/>
          </a:p>
          <a:p>
            <a:pPr marL="285750" indent="-285750">
              <a:lnSpc>
                <a:spcPct val="150000"/>
              </a:lnSpc>
              <a:buFont typeface="Wingdings" panose="05000000000000000000" pitchFamily="2" charset="2"/>
              <a:buChar char="q"/>
            </a:pPr>
            <a:r>
              <a:rPr lang="en-US" sz="1600" b="1" dirty="0" smtClean="0">
                <a:hlinkClick r:id="rId7"/>
              </a:rPr>
              <a:t>Subroutines</a:t>
            </a:r>
            <a:endParaRPr lang="en-US" sz="1600" b="1" dirty="0" smtClean="0"/>
          </a:p>
          <a:p>
            <a:pPr marL="285750" indent="-285750">
              <a:lnSpc>
                <a:spcPct val="150000"/>
              </a:lnSpc>
              <a:buFont typeface="Wingdings" panose="05000000000000000000" pitchFamily="2" charset="2"/>
              <a:buChar char="q"/>
            </a:pPr>
            <a:r>
              <a:rPr lang="en-US" sz="1600" b="1" dirty="0" smtClean="0">
                <a:hlinkClick r:id="rId8"/>
              </a:rPr>
              <a:t>Expression Evaluation</a:t>
            </a:r>
            <a:endParaRPr lang="en-US" sz="1600" b="1" dirty="0" smtClean="0"/>
          </a:p>
          <a:p>
            <a:pPr marL="285750" indent="-285750">
              <a:lnSpc>
                <a:spcPct val="150000"/>
              </a:lnSpc>
              <a:buFont typeface="Wingdings" panose="05000000000000000000" pitchFamily="2" charset="2"/>
              <a:buChar char="q"/>
            </a:pPr>
            <a:r>
              <a:rPr lang="en-US" sz="1600" b="1" dirty="0" smtClean="0">
                <a:hlinkClick r:id="rId9"/>
              </a:rPr>
              <a:t>Binding</a:t>
            </a:r>
            <a:endParaRPr lang="en-US" sz="1600" b="1" dirty="0" smtClean="0"/>
          </a:p>
          <a:p>
            <a:pPr marL="285750" indent="-285750">
              <a:lnSpc>
                <a:spcPct val="150000"/>
              </a:lnSpc>
              <a:buFont typeface="Wingdings" panose="05000000000000000000" pitchFamily="2" charset="2"/>
              <a:buChar char="q"/>
            </a:pPr>
            <a:r>
              <a:rPr lang="en-US" sz="1600" b="1" dirty="0" smtClean="0">
                <a:hlinkClick r:id="rId10"/>
              </a:rPr>
              <a:t>OHM Library</a:t>
            </a:r>
            <a:endParaRPr lang="en-US" sz="1600" b="1" dirty="0" smtClean="0"/>
          </a:p>
          <a:p>
            <a:pPr marL="285750" indent="-285750">
              <a:lnSpc>
                <a:spcPct val="150000"/>
              </a:lnSpc>
              <a:buFont typeface="Wingdings" panose="05000000000000000000" pitchFamily="2" charset="2"/>
              <a:buChar char="q"/>
            </a:pPr>
            <a:r>
              <a:rPr lang="en-US" sz="1600" b="1" dirty="0">
                <a:hlinkClick r:id="rId11"/>
              </a:rPr>
              <a:t>Language </a:t>
            </a:r>
            <a:r>
              <a:rPr lang="en-US" sz="1600" b="1" dirty="0" smtClean="0">
                <a:hlinkClick r:id="rId11"/>
              </a:rPr>
              <a:t>Theory</a:t>
            </a:r>
            <a:endParaRPr lang="en-US" sz="1600" b="1" dirty="0" smtClean="0"/>
          </a:p>
          <a:p>
            <a:pPr marL="285750" indent="-285750">
              <a:lnSpc>
                <a:spcPct val="150000"/>
              </a:lnSpc>
              <a:buFont typeface="Wingdings" panose="05000000000000000000" pitchFamily="2" charset="2"/>
              <a:buChar char="q"/>
            </a:pPr>
            <a:r>
              <a:rPr lang="en-US" sz="1600" b="1" dirty="0" smtClean="0"/>
              <a:t>Context Free Grammar</a:t>
            </a:r>
            <a:endParaRPr lang="en-US" sz="1600"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pic>
        <p:nvPicPr>
          <p:cNvPr id="6"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10199" y="2438400"/>
            <a:ext cx="2390775"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68474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4257576" cy="369332"/>
          </a:xfrm>
          <a:prstGeom prst="rect">
            <a:avLst/>
          </a:prstGeom>
        </p:spPr>
        <p:txBody>
          <a:bodyPr wrap="none">
            <a:spAutoFit/>
          </a:bodyPr>
          <a:lstStyle/>
          <a:p>
            <a:r>
              <a:rPr lang="en-US" b="1" dirty="0" smtClean="0">
                <a:solidFill>
                  <a:schemeClr val="accent2">
                    <a:lumMod val="75000"/>
                  </a:schemeClr>
                </a:solidFill>
              </a:rPr>
              <a:t>C Language and Procedural Paradigm</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47</a:t>
            </a:fld>
            <a:endParaRPr lang="en-US"/>
          </a:p>
        </p:txBody>
      </p:sp>
      <p:sp>
        <p:nvSpPr>
          <p:cNvPr id="6" name="Rectangle 5"/>
          <p:cNvSpPr/>
          <p:nvPr/>
        </p:nvSpPr>
        <p:spPr>
          <a:xfrm>
            <a:off x="1143000" y="838200"/>
            <a:ext cx="7543800" cy="830997"/>
          </a:xfrm>
          <a:prstGeom prst="rect">
            <a:avLst/>
          </a:prstGeom>
        </p:spPr>
        <p:txBody>
          <a:bodyPr wrap="square">
            <a:spAutoFit/>
          </a:bodyPr>
          <a:lstStyle/>
          <a:p>
            <a:pPr algn="just"/>
            <a:r>
              <a:rPr lang="en-US" sz="1600" dirty="0" smtClean="0"/>
              <a:t>      C is a general-purpose computer programming language. It was created in the 1970s by Dennis Ritchie, and remains very widely used and influential. By design, C's features cleanly reflect the capabilities of the targeted CPUs. </a:t>
            </a:r>
            <a:endParaRPr lang="en-US" sz="1600" dirty="0"/>
          </a:p>
        </p:txBody>
      </p:sp>
      <p:sp>
        <p:nvSpPr>
          <p:cNvPr id="8" name="Rectangle 7"/>
          <p:cNvSpPr/>
          <p:nvPr/>
        </p:nvSpPr>
        <p:spPr>
          <a:xfrm>
            <a:off x="1282341" y="4087505"/>
            <a:ext cx="6213764" cy="2308324"/>
          </a:xfrm>
          <a:prstGeom prst="rect">
            <a:avLst/>
          </a:prstGeom>
        </p:spPr>
        <p:txBody>
          <a:bodyPr wrap="square">
            <a:spAutoFit/>
          </a:bodyPr>
          <a:lstStyle/>
          <a:p>
            <a:pPr>
              <a:lnSpc>
                <a:spcPct val="150000"/>
              </a:lnSpc>
            </a:pPr>
            <a:r>
              <a:rPr lang="en-US" sz="1600" dirty="0"/>
              <a:t>Paradigm : Multi-paradigm: imperative </a:t>
            </a:r>
            <a:r>
              <a:rPr lang="en-US" sz="1600" dirty="0" smtClean="0"/>
              <a:t>(</a:t>
            </a:r>
            <a:r>
              <a:rPr lang="en-US" sz="1600" b="1" dirty="0"/>
              <a:t>procedural</a:t>
            </a:r>
            <a:r>
              <a:rPr lang="en-US" sz="1600" dirty="0"/>
              <a:t>), </a:t>
            </a:r>
            <a:r>
              <a:rPr lang="en-US" sz="1600" dirty="0" smtClean="0"/>
              <a:t>structured</a:t>
            </a:r>
            <a:endParaRPr lang="en-US" sz="1600" dirty="0"/>
          </a:p>
          <a:p>
            <a:pPr>
              <a:lnSpc>
                <a:spcPct val="150000"/>
              </a:lnSpc>
            </a:pPr>
            <a:r>
              <a:rPr lang="en-US" sz="1600" dirty="0"/>
              <a:t>Designed by Dennis </a:t>
            </a:r>
            <a:r>
              <a:rPr lang="en-US" sz="1600" dirty="0" smtClean="0"/>
              <a:t>Ritchie</a:t>
            </a:r>
            <a:r>
              <a:rPr lang="en-US" sz="1600" dirty="0"/>
              <a:t>, Ken Thompson</a:t>
            </a:r>
          </a:p>
          <a:p>
            <a:pPr>
              <a:lnSpc>
                <a:spcPct val="150000"/>
              </a:lnSpc>
            </a:pPr>
            <a:r>
              <a:rPr lang="en-US" sz="1600" dirty="0" smtClean="0"/>
              <a:t>Major </a:t>
            </a:r>
            <a:r>
              <a:rPr lang="en-US" sz="1600" dirty="0"/>
              <a:t>implementations : GCC, </a:t>
            </a:r>
            <a:r>
              <a:rPr lang="en-US" sz="1600" dirty="0" smtClean="0"/>
              <a:t>Clang</a:t>
            </a:r>
            <a:endParaRPr lang="fa-IR" sz="1600" dirty="0" smtClean="0"/>
          </a:p>
          <a:p>
            <a:pPr>
              <a:lnSpc>
                <a:spcPct val="150000"/>
              </a:lnSpc>
            </a:pPr>
            <a:r>
              <a:rPr lang="en-US" sz="1600" dirty="0"/>
              <a:t>Every action is </a:t>
            </a:r>
            <a:r>
              <a:rPr lang="en-US" sz="1600" dirty="0" smtClean="0"/>
              <a:t>Function</a:t>
            </a:r>
          </a:p>
          <a:p>
            <a:pPr>
              <a:lnSpc>
                <a:spcPct val="150000"/>
              </a:lnSpc>
            </a:pPr>
            <a:r>
              <a:rPr lang="en-US" sz="1600" dirty="0" smtClean="0"/>
              <a:t>Anything </a:t>
            </a:r>
            <a:r>
              <a:rPr lang="en-US" sz="1600" dirty="0"/>
              <a:t>that is 0 is true and anything that is not 0 is </a:t>
            </a:r>
            <a:r>
              <a:rPr lang="en-US" sz="1600" dirty="0" smtClean="0"/>
              <a:t>true</a:t>
            </a:r>
          </a:p>
          <a:p>
            <a:pPr>
              <a:lnSpc>
                <a:spcPct val="150000"/>
              </a:lnSpc>
            </a:pPr>
            <a:r>
              <a:rPr lang="en-US" sz="1600" dirty="0"/>
              <a:t>Early C++, Modula-3, Eiffel </a:t>
            </a:r>
            <a:r>
              <a:rPr lang="en-US" sz="1600" dirty="0" smtClean="0"/>
              <a:t>source-translated </a:t>
            </a:r>
            <a:r>
              <a:rPr lang="en-US" sz="1600" dirty="0"/>
              <a:t>to C</a:t>
            </a: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749258"/>
            <a:ext cx="3145005" cy="2181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5906" y="314325"/>
            <a:ext cx="330894"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59994" y="4166373"/>
            <a:ext cx="969818" cy="1088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4532050" y="1742331"/>
            <a:ext cx="4154749" cy="1815882"/>
          </a:xfrm>
          <a:prstGeom prst="rect">
            <a:avLst/>
          </a:prstGeom>
        </p:spPr>
        <p:txBody>
          <a:bodyPr wrap="square">
            <a:spAutoFit/>
          </a:bodyPr>
          <a:lstStyle/>
          <a:p>
            <a:pPr algn="just"/>
            <a:r>
              <a:rPr lang="en-US" sz="1600" dirty="0"/>
              <a:t>It has found lasting use in operating systems, device drivers, protocol stacks, but its use in application software has been decreasing. C is commonly used on computer architectures that range from the largest supercomputers to the smallest microcontrollers and embedded systems. </a:t>
            </a:r>
          </a:p>
        </p:txBody>
      </p:sp>
    </p:spTree>
    <p:extLst>
      <p:ext uri="{BB962C8B-B14F-4D97-AF65-F5344CB8AC3E}">
        <p14:creationId xmlns:p14="http://schemas.microsoft.com/office/powerpoint/2010/main" val="236341424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5122556" cy="369332"/>
          </a:xfrm>
          <a:prstGeom prst="rect">
            <a:avLst/>
          </a:prstGeom>
        </p:spPr>
        <p:txBody>
          <a:bodyPr wrap="none">
            <a:spAutoFit/>
          </a:bodyPr>
          <a:lstStyle/>
          <a:p>
            <a:r>
              <a:rPr lang="en-US" b="1" dirty="0">
                <a:solidFill>
                  <a:schemeClr val="accent2">
                    <a:lumMod val="75000"/>
                  </a:schemeClr>
                </a:solidFill>
              </a:rPr>
              <a:t>C++ Language and Object Oriented Paradigm</a:t>
            </a: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48</a:t>
            </a:fld>
            <a:endParaRPr lang="en-US"/>
          </a:p>
        </p:txBody>
      </p:sp>
      <p:sp>
        <p:nvSpPr>
          <p:cNvPr id="4" name="Rectangle 3"/>
          <p:cNvSpPr/>
          <p:nvPr/>
        </p:nvSpPr>
        <p:spPr>
          <a:xfrm>
            <a:off x="1136073" y="780304"/>
            <a:ext cx="7543800" cy="3954929"/>
          </a:xfrm>
          <a:prstGeom prst="rect">
            <a:avLst/>
          </a:prstGeom>
        </p:spPr>
        <p:txBody>
          <a:bodyPr wrap="square">
            <a:spAutoFit/>
          </a:bodyPr>
          <a:lstStyle/>
          <a:p>
            <a:pPr algn="just">
              <a:spcAft>
                <a:spcPts val="500"/>
              </a:spcAft>
            </a:pPr>
            <a:r>
              <a:rPr lang="en-US" sz="1600" dirty="0" smtClean="0">
                <a:solidFill>
                  <a:schemeClr val="tx1">
                    <a:lumMod val="65000"/>
                    <a:lumOff val="35000"/>
                  </a:schemeClr>
                </a:solidFill>
              </a:rPr>
              <a:t>     C </a:t>
            </a:r>
            <a:r>
              <a:rPr lang="en-US" sz="1600" dirty="0">
                <a:solidFill>
                  <a:schemeClr val="tx1">
                    <a:lumMod val="65000"/>
                    <a:lumOff val="35000"/>
                  </a:schemeClr>
                </a:solidFill>
              </a:rPr>
              <a:t>and C++ are often referred to as low-level languages. They are especially useful for building high-performance systems. C++ can be thought of as an extension to the C language, adding features like object-oriented programming.  A few projects that use these languages include the Linux Kernel, which is written in C, and Adobe Photoshop, which is written in C</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a:p>
            <a:pPr algn="just">
              <a:spcAft>
                <a:spcPts val="500"/>
              </a:spcAft>
            </a:pPr>
            <a:r>
              <a:rPr lang="en-US" sz="1600" dirty="0">
                <a:solidFill>
                  <a:schemeClr val="tx1">
                    <a:lumMod val="65000"/>
                    <a:lumOff val="35000"/>
                  </a:schemeClr>
                </a:solidFill>
              </a:rPr>
              <a:t>C and C++ may seem intimidating because of the added complexity of the way you manage and interact with the programs’ memory. However, learning C and C++ can provide you with a strong foundation in programming, making it easy to understand more nuanced concepts. </a:t>
            </a:r>
            <a:endParaRPr lang="en-US" sz="1600" dirty="0" smtClean="0">
              <a:solidFill>
                <a:schemeClr val="tx1">
                  <a:lumMod val="65000"/>
                  <a:lumOff val="35000"/>
                </a:schemeClr>
              </a:solidFill>
            </a:endParaRPr>
          </a:p>
          <a:p>
            <a:pPr algn="just">
              <a:spcAft>
                <a:spcPts val="500"/>
              </a:spcAft>
            </a:pPr>
            <a:r>
              <a:rPr lang="en-US" sz="1600" b="1" dirty="0" smtClean="0">
                <a:solidFill>
                  <a:schemeClr val="tx1">
                    <a:lumMod val="65000"/>
                    <a:lumOff val="35000"/>
                  </a:schemeClr>
                </a:solidFill>
              </a:rPr>
              <a:t>C++ = C + Simula</a:t>
            </a:r>
          </a:p>
          <a:p>
            <a:pPr algn="just">
              <a:spcAft>
                <a:spcPts val="500"/>
              </a:spcAft>
            </a:pPr>
            <a:r>
              <a:rPr lang="en-US" b="1" dirty="0" smtClean="0">
                <a:solidFill>
                  <a:schemeClr val="accent2">
                    <a:lumMod val="75000"/>
                  </a:schemeClr>
                </a:solidFill>
              </a:rPr>
              <a:t>C++ Features:</a:t>
            </a:r>
          </a:p>
          <a:p>
            <a:pPr marL="285750" indent="-285750" algn="just">
              <a:spcAft>
                <a:spcPts val="500"/>
              </a:spcAft>
              <a:buFont typeface="Wingdings" panose="05000000000000000000" pitchFamily="2" charset="2"/>
              <a:buChar char="q"/>
            </a:pPr>
            <a:r>
              <a:rPr lang="en-US" sz="1600" dirty="0"/>
              <a:t>Multiple Inheritance</a:t>
            </a:r>
          </a:p>
          <a:p>
            <a:pPr marL="285750" indent="-285750" algn="just">
              <a:spcAft>
                <a:spcPts val="500"/>
              </a:spcAft>
              <a:buFont typeface="Wingdings" panose="05000000000000000000" pitchFamily="2" charset="2"/>
              <a:buChar char="q"/>
            </a:pPr>
            <a:r>
              <a:rPr lang="en-US" sz="1600" dirty="0"/>
              <a:t>Templates/Generics</a:t>
            </a:r>
          </a:p>
          <a:p>
            <a:pPr marL="285750" indent="-285750" algn="just">
              <a:spcAft>
                <a:spcPts val="500"/>
              </a:spcAft>
              <a:buFont typeface="Wingdings" panose="05000000000000000000" pitchFamily="2" charset="2"/>
              <a:buChar char="q"/>
            </a:pPr>
            <a:r>
              <a:rPr lang="en-US" sz="1600" dirty="0"/>
              <a:t>Exception Handling</a:t>
            </a:r>
          </a:p>
        </p:txBody>
      </p:sp>
      <p:pic>
        <p:nvPicPr>
          <p:cNvPr id="19458" name="Picture 2" descr="Many beginners learn C and C++ first.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6450" y="3061855"/>
            <a:ext cx="2072641" cy="12954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223140" y="4800600"/>
            <a:ext cx="1901059" cy="646331"/>
          </a:xfrm>
          <a:prstGeom prst="rect">
            <a:avLst/>
          </a:prstGeom>
        </p:spPr>
        <p:txBody>
          <a:bodyPr wrap="square">
            <a:spAutoFit/>
          </a:bodyPr>
          <a:lstStyle/>
          <a:p>
            <a:r>
              <a:rPr lang="en-US" b="1" dirty="0" smtClean="0">
                <a:solidFill>
                  <a:schemeClr val="accent2">
                    <a:lumMod val="75000"/>
                  </a:schemeClr>
                </a:solidFill>
              </a:rPr>
              <a:t>C Framework </a:t>
            </a:r>
            <a:r>
              <a:rPr lang="en-US" b="1" dirty="0">
                <a:solidFill>
                  <a:schemeClr val="accent2">
                    <a:lumMod val="75000"/>
                  </a:schemeClr>
                </a:solidFill>
              </a:rPr>
              <a:t>:</a:t>
            </a:r>
          </a:p>
          <a:p>
            <a:pPr marL="285750" indent="-285750">
              <a:buFont typeface="Wingdings" panose="05000000000000000000" pitchFamily="2" charset="2"/>
              <a:buChar char="q"/>
            </a:pPr>
            <a:r>
              <a:rPr lang="en-US" dirty="0" smtClean="0">
                <a:solidFill>
                  <a:schemeClr val="tx1">
                    <a:lumMod val="65000"/>
                    <a:lumOff val="35000"/>
                  </a:schemeClr>
                </a:solidFill>
              </a:rPr>
              <a:t>Unlimited…</a:t>
            </a:r>
            <a:endParaRPr lang="en-US" dirty="0">
              <a:solidFill>
                <a:schemeClr val="tx1">
                  <a:lumMod val="65000"/>
                  <a:lumOff val="35000"/>
                </a:schemeClr>
              </a:solidFill>
            </a:endParaRPr>
          </a:p>
        </p:txBody>
      </p:sp>
      <p:sp>
        <p:nvSpPr>
          <p:cNvPr id="8" name="Rectangle 7"/>
          <p:cNvSpPr/>
          <p:nvPr/>
        </p:nvSpPr>
        <p:spPr>
          <a:xfrm>
            <a:off x="1257300" y="5562600"/>
            <a:ext cx="1866899" cy="646331"/>
          </a:xfrm>
          <a:prstGeom prst="rect">
            <a:avLst/>
          </a:prstGeom>
        </p:spPr>
        <p:txBody>
          <a:bodyPr wrap="square">
            <a:spAutoFit/>
          </a:bodyPr>
          <a:lstStyle/>
          <a:p>
            <a:r>
              <a:rPr lang="fr-FR" b="1" dirty="0" smtClean="0">
                <a:solidFill>
                  <a:schemeClr val="accent2">
                    <a:lumMod val="75000"/>
                  </a:schemeClr>
                </a:solidFill>
              </a:rPr>
              <a:t>C Application</a:t>
            </a:r>
            <a:r>
              <a:rPr lang="fr-FR" b="1" dirty="0">
                <a:solidFill>
                  <a:schemeClr val="accent2">
                    <a:lumMod val="75000"/>
                  </a:schemeClr>
                </a:solidFill>
              </a:rPr>
              <a:t>:</a:t>
            </a:r>
          </a:p>
          <a:p>
            <a:pPr marL="285750" indent="-285750">
              <a:buFont typeface="Wingdings" panose="05000000000000000000" pitchFamily="2" charset="2"/>
              <a:buChar char="q"/>
            </a:pPr>
            <a:r>
              <a:rPr lang="fr-FR" dirty="0" smtClean="0">
                <a:solidFill>
                  <a:schemeClr val="tx1">
                    <a:lumMod val="65000"/>
                    <a:lumOff val="35000"/>
                  </a:schemeClr>
                </a:solidFill>
              </a:rPr>
              <a:t>Everywhere</a:t>
            </a:r>
            <a:endParaRPr lang="fr-FR" dirty="0">
              <a:solidFill>
                <a:schemeClr val="tx1">
                  <a:lumMod val="65000"/>
                  <a:lumOff val="35000"/>
                </a:schemeClr>
              </a:solidFill>
            </a:endParaRPr>
          </a:p>
        </p:txBody>
      </p:sp>
      <p:sp>
        <p:nvSpPr>
          <p:cNvPr id="9" name="Rectangle 8"/>
          <p:cNvSpPr/>
          <p:nvPr/>
        </p:nvSpPr>
        <p:spPr>
          <a:xfrm>
            <a:off x="3809999" y="4800600"/>
            <a:ext cx="2438401" cy="1477328"/>
          </a:xfrm>
          <a:prstGeom prst="rect">
            <a:avLst/>
          </a:prstGeom>
        </p:spPr>
        <p:txBody>
          <a:bodyPr wrap="square">
            <a:spAutoFit/>
          </a:bodyPr>
          <a:lstStyle/>
          <a:p>
            <a:r>
              <a:rPr lang="en-US" b="1" dirty="0" smtClean="0">
                <a:solidFill>
                  <a:schemeClr val="accent2">
                    <a:lumMod val="75000"/>
                  </a:schemeClr>
                </a:solidFill>
              </a:rPr>
              <a:t>C++ Framework </a:t>
            </a:r>
            <a:r>
              <a:rPr lang="en-US" b="1" dirty="0">
                <a:solidFill>
                  <a:schemeClr val="accent2">
                    <a:lumMod val="75000"/>
                  </a:schemeClr>
                </a:solidFill>
              </a:rPr>
              <a:t>:</a:t>
            </a:r>
          </a:p>
          <a:p>
            <a:pPr marL="285750" indent="-285750">
              <a:buFont typeface="Wingdings" panose="05000000000000000000" pitchFamily="2" charset="2"/>
              <a:buChar char="q"/>
            </a:pPr>
            <a:r>
              <a:rPr lang="en-US" dirty="0" err="1">
                <a:solidFill>
                  <a:schemeClr val="tx1">
                    <a:lumMod val="65000"/>
                    <a:lumOff val="35000"/>
                  </a:schemeClr>
                </a:solidFill>
              </a:rPr>
              <a:t>Qt</a:t>
            </a:r>
            <a:endParaRPr lang="en-US" dirty="0">
              <a:solidFill>
                <a:schemeClr val="tx1">
                  <a:lumMod val="65000"/>
                  <a:lumOff val="35000"/>
                </a:schemeClr>
              </a:solidFill>
            </a:endParaRPr>
          </a:p>
          <a:p>
            <a:pPr marL="285750" indent="-285750">
              <a:buFont typeface="Wingdings" panose="05000000000000000000" pitchFamily="2" charset="2"/>
              <a:buChar char="q"/>
            </a:pPr>
            <a:r>
              <a:rPr lang="en-US" dirty="0">
                <a:solidFill>
                  <a:schemeClr val="tx1">
                    <a:lumMod val="65000"/>
                    <a:lumOff val="35000"/>
                  </a:schemeClr>
                </a:solidFill>
              </a:rPr>
              <a:t>ROOT</a:t>
            </a:r>
          </a:p>
          <a:p>
            <a:pPr marL="285750" indent="-285750">
              <a:buFont typeface="Wingdings" panose="05000000000000000000" pitchFamily="2" charset="2"/>
              <a:buChar char="q"/>
            </a:pPr>
            <a:r>
              <a:rPr lang="en-US" dirty="0" err="1">
                <a:solidFill>
                  <a:schemeClr val="tx1">
                    <a:lumMod val="65000"/>
                    <a:lumOff val="35000"/>
                  </a:schemeClr>
                </a:solidFill>
              </a:rPr>
              <a:t>Ffead-Cpp</a:t>
            </a:r>
            <a:endParaRPr lang="en-US" dirty="0">
              <a:solidFill>
                <a:schemeClr val="tx1">
                  <a:lumMod val="65000"/>
                  <a:lumOff val="35000"/>
                </a:schemeClr>
              </a:solidFill>
            </a:endParaRPr>
          </a:p>
          <a:p>
            <a:pPr marL="285750" indent="-285750">
              <a:buFont typeface="Wingdings" panose="05000000000000000000" pitchFamily="2" charset="2"/>
              <a:buChar char="q"/>
            </a:pPr>
            <a:r>
              <a:rPr lang="en-US" dirty="0">
                <a:solidFill>
                  <a:schemeClr val="tx1">
                    <a:lumMod val="65000"/>
                    <a:lumOff val="35000"/>
                  </a:schemeClr>
                </a:solidFill>
              </a:rPr>
              <a:t>Boost</a:t>
            </a:r>
          </a:p>
        </p:txBody>
      </p:sp>
      <p:sp>
        <p:nvSpPr>
          <p:cNvPr id="10" name="Rectangle 9"/>
          <p:cNvSpPr/>
          <p:nvPr/>
        </p:nvSpPr>
        <p:spPr>
          <a:xfrm>
            <a:off x="6248400" y="4823936"/>
            <a:ext cx="2023241" cy="646331"/>
          </a:xfrm>
          <a:prstGeom prst="rect">
            <a:avLst/>
          </a:prstGeom>
        </p:spPr>
        <p:txBody>
          <a:bodyPr wrap="square">
            <a:spAutoFit/>
          </a:bodyPr>
          <a:lstStyle/>
          <a:p>
            <a:r>
              <a:rPr lang="fr-FR" b="1" dirty="0" smtClean="0">
                <a:solidFill>
                  <a:schemeClr val="accent2">
                    <a:lumMod val="75000"/>
                  </a:schemeClr>
                </a:solidFill>
              </a:rPr>
              <a:t>C++ Application</a:t>
            </a:r>
            <a:r>
              <a:rPr lang="fr-FR" b="1" dirty="0">
                <a:solidFill>
                  <a:schemeClr val="accent2">
                    <a:lumMod val="75000"/>
                  </a:schemeClr>
                </a:solidFill>
              </a:rPr>
              <a:t>:</a:t>
            </a:r>
          </a:p>
          <a:p>
            <a:pPr marL="285750" indent="-285750">
              <a:buFont typeface="Wingdings" panose="05000000000000000000" pitchFamily="2" charset="2"/>
              <a:buChar char="q"/>
            </a:pPr>
            <a:r>
              <a:rPr lang="fr-FR" dirty="0">
                <a:solidFill>
                  <a:schemeClr val="tx1">
                    <a:lumMod val="65000"/>
                    <a:lumOff val="35000"/>
                  </a:schemeClr>
                </a:solidFill>
              </a:rPr>
              <a:t>Everywhere</a:t>
            </a:r>
          </a:p>
        </p:txBody>
      </p:sp>
    </p:spTree>
    <p:extLst>
      <p:ext uri="{BB962C8B-B14F-4D97-AF65-F5344CB8AC3E}">
        <p14:creationId xmlns:p14="http://schemas.microsoft.com/office/powerpoint/2010/main" val="21879593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4510209" cy="369332"/>
          </a:xfrm>
          <a:prstGeom prst="rect">
            <a:avLst/>
          </a:prstGeom>
        </p:spPr>
        <p:txBody>
          <a:bodyPr wrap="none">
            <a:spAutoFit/>
          </a:bodyPr>
          <a:lstStyle/>
          <a:p>
            <a:r>
              <a:rPr lang="en-US" b="1" dirty="0">
                <a:solidFill>
                  <a:schemeClr val="accent2">
                    <a:lumMod val="75000"/>
                  </a:schemeClr>
                </a:solidFill>
              </a:rPr>
              <a:t>Rust Language and Functional Paradigm</a:t>
            </a: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49</a:t>
            </a:fld>
            <a:endParaRPr lang="en-US"/>
          </a:p>
        </p:txBody>
      </p:sp>
      <p:pic>
        <p:nvPicPr>
          <p:cNvPr id="23554" name="Picture 2" descr="Learn Rust as one of the easiest programming languages for begin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914400"/>
            <a:ext cx="1190625"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0" y="2209800"/>
            <a:ext cx="7543800" cy="2862322"/>
          </a:xfrm>
          <a:prstGeom prst="rect">
            <a:avLst/>
          </a:prstGeom>
        </p:spPr>
        <p:txBody>
          <a:bodyPr wrap="square">
            <a:spAutoFit/>
          </a:bodyPr>
          <a:lstStyle/>
          <a:p>
            <a:pPr algn="just"/>
            <a:r>
              <a:rPr lang="en-US" dirty="0" smtClean="0">
                <a:solidFill>
                  <a:schemeClr val="tx1">
                    <a:lumMod val="65000"/>
                    <a:lumOff val="35000"/>
                  </a:schemeClr>
                </a:solidFill>
              </a:rPr>
              <a:t>     Rust </a:t>
            </a:r>
            <a:r>
              <a:rPr lang="en-US" dirty="0">
                <a:solidFill>
                  <a:schemeClr val="tx1">
                    <a:lumMod val="65000"/>
                    <a:lumOff val="35000"/>
                  </a:schemeClr>
                </a:solidFill>
              </a:rPr>
              <a:t>is another general-purpose programming language based on C and C++. Rust is strict on how you interact with memory. This approach minimizes the possibility of bugs or vulnerabilities in programs while maintaining a high level of performance. As a result, Rust is an increasingly popular choice for building systems where safety and security are essential. </a:t>
            </a:r>
          </a:p>
          <a:p>
            <a:pPr algn="just"/>
            <a:r>
              <a:rPr lang="en-US" dirty="0">
                <a:solidFill>
                  <a:schemeClr val="tx1">
                    <a:lumMod val="65000"/>
                    <a:lumOff val="35000"/>
                  </a:schemeClr>
                </a:solidFill>
              </a:rPr>
              <a:t>One great demonstration of how Rust is used can be found in the Firefox browser itself. It was used to improve the efficiency of the CSS engine while simultaneously reducing the number of potential security vulnerabilities. Even though Rust is especially appropriate for system-level programming, it’s not unheard of for people to start their programming journey with Rust.</a:t>
            </a:r>
          </a:p>
        </p:txBody>
      </p:sp>
    </p:spTree>
    <p:extLst>
      <p:ext uri="{BB962C8B-B14F-4D97-AF65-F5344CB8AC3E}">
        <p14:creationId xmlns:p14="http://schemas.microsoft.com/office/powerpoint/2010/main" val="32945836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 Tutorials - Computer Languages in C Programming Langu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199" y="1371600"/>
            <a:ext cx="5929745" cy="355784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72179" y="381000"/>
            <a:ext cx="1518621" cy="369332"/>
          </a:xfrm>
          <a:prstGeom prst="rect">
            <a:avLst/>
          </a:prstGeom>
        </p:spPr>
        <p:txBody>
          <a:bodyPr wrap="none">
            <a:spAutoFit/>
          </a:bodyPr>
          <a:lstStyle/>
          <a:p>
            <a:r>
              <a:rPr lang="en-US" b="1" dirty="0" smtClean="0">
                <a:solidFill>
                  <a:schemeClr val="accent2">
                    <a:lumMod val="75000"/>
                  </a:schemeClr>
                </a:solidFill>
              </a:rPr>
              <a:t>Code Layers</a:t>
            </a:r>
            <a:endParaRPr lang="en-US" b="1" dirty="0">
              <a:solidFill>
                <a:schemeClr val="accent2">
                  <a:lumMod val="75000"/>
                </a:schemeClr>
              </a:solidFill>
            </a:endParaRPr>
          </a:p>
        </p:txBody>
      </p:sp>
      <p:cxnSp>
        <p:nvCxnSpPr>
          <p:cNvPr id="7" name="Straight Connector 6"/>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5" name="Slide Number Placeholder 4"/>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225396268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4918526" cy="369332"/>
          </a:xfrm>
          <a:prstGeom prst="rect">
            <a:avLst/>
          </a:prstGeom>
        </p:spPr>
        <p:txBody>
          <a:bodyPr wrap="none">
            <a:spAutoFit/>
          </a:bodyPr>
          <a:lstStyle/>
          <a:p>
            <a:r>
              <a:rPr lang="en-US" b="1" dirty="0">
                <a:solidFill>
                  <a:schemeClr val="accent2">
                    <a:lumMod val="75000"/>
                  </a:schemeClr>
                </a:solidFill>
              </a:rPr>
              <a:t>Golang Language and Concurrent Paradigm</a:t>
            </a: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50</a:t>
            </a:fld>
            <a:endParaRPr lang="en-US"/>
          </a:p>
        </p:txBody>
      </p:sp>
      <p:pic>
        <p:nvPicPr>
          <p:cNvPr id="22530" name="Picture 2" descr="Google developed Go for begin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2073" y="1091044"/>
            <a:ext cx="1352550" cy="1190625"/>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Gopher, the Go masc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874568"/>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0" y="2286000"/>
            <a:ext cx="7543800" cy="2585323"/>
          </a:xfrm>
          <a:prstGeom prst="rect">
            <a:avLst/>
          </a:prstGeom>
        </p:spPr>
        <p:txBody>
          <a:bodyPr wrap="square">
            <a:spAutoFit/>
          </a:bodyPr>
          <a:lstStyle/>
          <a:p>
            <a:pPr algn="just"/>
            <a:r>
              <a:rPr lang="en-US" dirty="0" smtClean="0">
                <a:solidFill>
                  <a:schemeClr val="tx1">
                    <a:lumMod val="65000"/>
                    <a:lumOff val="35000"/>
                  </a:schemeClr>
                </a:solidFill>
              </a:rPr>
              <a:t>       Go</a:t>
            </a:r>
            <a:r>
              <a:rPr lang="en-US" dirty="0">
                <a:solidFill>
                  <a:schemeClr val="tx1">
                    <a:lumMod val="65000"/>
                    <a:lumOff val="35000"/>
                  </a:schemeClr>
                </a:solidFill>
              </a:rPr>
              <a:t>, also known as Golang, is a general-purpose programming language developed by Google with syntax and use cases similar to C and C++. Its goals were to simplify the syntax and general complexity of these and other languages. Go can be used in systems engineering, software engineering, and data science. </a:t>
            </a:r>
          </a:p>
          <a:p>
            <a:pPr algn="just"/>
            <a:r>
              <a:rPr lang="en-US" dirty="0">
                <a:solidFill>
                  <a:schemeClr val="tx1">
                    <a:lumMod val="65000"/>
                    <a:lumOff val="35000"/>
                  </a:schemeClr>
                </a:solidFill>
              </a:rPr>
              <a:t>Go is often used to implement components of larger projects where execution speed is important. For example, in 2014, Dropbox used Go to improve the performance of its backend systems, especially concerning access to its database</a:t>
            </a:r>
          </a:p>
        </p:txBody>
      </p:sp>
      <p:sp>
        <p:nvSpPr>
          <p:cNvPr id="8" name="Rectangle 7"/>
          <p:cNvSpPr/>
          <p:nvPr/>
        </p:nvSpPr>
        <p:spPr>
          <a:xfrm>
            <a:off x="1223141" y="5334000"/>
            <a:ext cx="1600200" cy="1200329"/>
          </a:xfrm>
          <a:prstGeom prst="rect">
            <a:avLst/>
          </a:prstGeom>
        </p:spPr>
        <p:txBody>
          <a:bodyPr wrap="square">
            <a:spAutoFit/>
          </a:bodyPr>
          <a:lstStyle/>
          <a:p>
            <a:r>
              <a:rPr lang="en-US" b="1" dirty="0">
                <a:solidFill>
                  <a:schemeClr val="accent2">
                    <a:lumMod val="75000"/>
                  </a:schemeClr>
                </a:solidFill>
              </a:rPr>
              <a:t>Framework :</a:t>
            </a:r>
          </a:p>
          <a:p>
            <a:pPr marL="285750" indent="-285750">
              <a:buFont typeface="Wingdings" panose="05000000000000000000" pitchFamily="2" charset="2"/>
              <a:buChar char="q"/>
            </a:pPr>
            <a:r>
              <a:rPr lang="en-US" dirty="0" smtClean="0">
                <a:solidFill>
                  <a:schemeClr val="tx1">
                    <a:lumMod val="65000"/>
                    <a:lumOff val="35000"/>
                  </a:schemeClr>
                </a:solidFill>
              </a:rPr>
              <a:t>Gin</a:t>
            </a:r>
          </a:p>
          <a:p>
            <a:pPr marL="285750" indent="-285750">
              <a:buFont typeface="Wingdings" panose="05000000000000000000" pitchFamily="2" charset="2"/>
              <a:buChar char="q"/>
            </a:pPr>
            <a:r>
              <a:rPr lang="en-US" dirty="0" smtClean="0">
                <a:solidFill>
                  <a:schemeClr val="tx1">
                    <a:lumMod val="65000"/>
                    <a:lumOff val="35000"/>
                  </a:schemeClr>
                </a:solidFill>
              </a:rPr>
              <a:t>Revel</a:t>
            </a:r>
          </a:p>
          <a:p>
            <a:pPr marL="285750" indent="-285750">
              <a:buFont typeface="Wingdings" panose="05000000000000000000" pitchFamily="2" charset="2"/>
              <a:buChar char="q"/>
            </a:pPr>
            <a:r>
              <a:rPr lang="en-US" dirty="0" smtClean="0">
                <a:solidFill>
                  <a:schemeClr val="tx1">
                    <a:lumMod val="65000"/>
                    <a:lumOff val="35000"/>
                  </a:schemeClr>
                </a:solidFill>
              </a:rPr>
              <a:t>Beego</a:t>
            </a:r>
            <a:endParaRPr lang="en-US" dirty="0">
              <a:solidFill>
                <a:schemeClr val="tx1">
                  <a:lumMod val="65000"/>
                  <a:lumOff val="35000"/>
                </a:schemeClr>
              </a:solidFill>
            </a:endParaRPr>
          </a:p>
        </p:txBody>
      </p:sp>
      <p:sp>
        <p:nvSpPr>
          <p:cNvPr id="9" name="Rectangle 8"/>
          <p:cNvSpPr/>
          <p:nvPr/>
        </p:nvSpPr>
        <p:spPr>
          <a:xfrm>
            <a:off x="3581400" y="5334000"/>
            <a:ext cx="3657600" cy="646331"/>
          </a:xfrm>
          <a:prstGeom prst="rect">
            <a:avLst/>
          </a:prstGeom>
        </p:spPr>
        <p:txBody>
          <a:bodyPr wrap="square">
            <a:spAutoFit/>
          </a:bodyPr>
          <a:lstStyle/>
          <a:p>
            <a:r>
              <a:rPr lang="fr-FR" b="1" dirty="0">
                <a:solidFill>
                  <a:schemeClr val="accent2">
                    <a:lumMod val="75000"/>
                  </a:schemeClr>
                </a:solidFill>
              </a:rPr>
              <a:t>Application:</a:t>
            </a:r>
          </a:p>
          <a:p>
            <a:pPr marL="285750" indent="-285750">
              <a:buFont typeface="Wingdings" panose="05000000000000000000" pitchFamily="2" charset="2"/>
              <a:buChar char="q"/>
            </a:pPr>
            <a:r>
              <a:rPr lang="fr-FR" dirty="0" smtClean="0">
                <a:solidFill>
                  <a:schemeClr val="tx1">
                    <a:lumMod val="65000"/>
                    <a:lumOff val="35000"/>
                  </a:schemeClr>
                </a:solidFill>
              </a:rPr>
              <a:t>Backend</a:t>
            </a:r>
            <a:endParaRPr lang="fr-FR" dirty="0">
              <a:solidFill>
                <a:schemeClr val="tx1">
                  <a:lumMod val="65000"/>
                  <a:lumOff val="35000"/>
                </a:schemeClr>
              </a:solidFill>
            </a:endParaRPr>
          </a:p>
        </p:txBody>
      </p:sp>
    </p:spTree>
    <p:extLst>
      <p:ext uri="{BB962C8B-B14F-4D97-AF65-F5344CB8AC3E}">
        <p14:creationId xmlns:p14="http://schemas.microsoft.com/office/powerpoint/2010/main" val="140048246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5385705" cy="369332"/>
          </a:xfrm>
          <a:prstGeom prst="rect">
            <a:avLst/>
          </a:prstGeom>
        </p:spPr>
        <p:txBody>
          <a:bodyPr wrap="none">
            <a:spAutoFit/>
          </a:bodyPr>
          <a:lstStyle/>
          <a:p>
            <a:r>
              <a:rPr lang="en-US" b="1" dirty="0">
                <a:solidFill>
                  <a:schemeClr val="accent2">
                    <a:lumMod val="75000"/>
                  </a:schemeClr>
                </a:solidFill>
              </a:rPr>
              <a:t>JavaScript Language and Event-Driven </a:t>
            </a:r>
            <a:r>
              <a:rPr lang="en-US" b="1" dirty="0" smtClean="0">
                <a:solidFill>
                  <a:schemeClr val="accent2">
                    <a:lumMod val="75000"/>
                  </a:schemeClr>
                </a:solidFill>
              </a:rPr>
              <a:t>Paradigm</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51</a:t>
            </a:fld>
            <a:endParaRPr lang="en-US"/>
          </a:p>
        </p:txBody>
      </p:sp>
      <p:pic>
        <p:nvPicPr>
          <p:cNvPr id="14338" name="Picture 2" descr="Javascript for learning programming for begin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0020" y="1027330"/>
            <a:ext cx="1047750"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22218" y="2270135"/>
            <a:ext cx="7543800" cy="3216265"/>
          </a:xfrm>
          <a:prstGeom prst="rect">
            <a:avLst/>
          </a:prstGeom>
        </p:spPr>
        <p:txBody>
          <a:bodyPr wrap="square">
            <a:spAutoFit/>
          </a:bodyPr>
          <a:lstStyle/>
          <a:p>
            <a:pPr algn="just">
              <a:spcAft>
                <a:spcPts val="300"/>
              </a:spcAft>
            </a:pPr>
            <a:r>
              <a:rPr lang="en-US" dirty="0" smtClean="0">
                <a:solidFill>
                  <a:schemeClr val="tx1">
                    <a:lumMod val="65000"/>
                    <a:lumOff val="35000"/>
                  </a:schemeClr>
                </a:solidFill>
              </a:rPr>
              <a:t>    JavaScript </a:t>
            </a:r>
            <a:r>
              <a:rPr lang="en-US" dirty="0">
                <a:solidFill>
                  <a:schemeClr val="tx1">
                    <a:lumMod val="65000"/>
                    <a:lumOff val="35000"/>
                  </a:schemeClr>
                </a:solidFill>
              </a:rPr>
              <a:t>is commonly used with HTML and CSS to implement client-side functionality using small scripts. This is why it’s often called a scripting language. You can use JavaScript to add features like dropdown menus and web applications to your website. It is beginner-friendly in that it doesn’t need a compiler to run, most browsers can serve as the default environment. </a:t>
            </a:r>
          </a:p>
          <a:p>
            <a:pPr algn="just">
              <a:spcAft>
                <a:spcPts val="300"/>
              </a:spcAft>
            </a:pPr>
            <a:endParaRPr lang="en-US" dirty="0">
              <a:solidFill>
                <a:schemeClr val="tx1">
                  <a:lumMod val="65000"/>
                  <a:lumOff val="35000"/>
                </a:schemeClr>
              </a:solidFill>
            </a:endParaRPr>
          </a:p>
          <a:p>
            <a:pPr algn="just">
              <a:spcAft>
                <a:spcPts val="300"/>
              </a:spcAft>
            </a:pPr>
            <a:r>
              <a:rPr lang="en-US" dirty="0">
                <a:solidFill>
                  <a:schemeClr val="tx1">
                    <a:lumMod val="65000"/>
                    <a:lumOff val="35000"/>
                  </a:schemeClr>
                </a:solidFill>
              </a:rPr>
              <a:t>Beyond that, you can utilize frameworks like Node.js to use JavaScript in server-side programming. It is powerful enough to accomplish tasks like implementing a search algorithm, analyzing data provided by a user, or solving mathematical equations. There are even game engines built with JavaScript that can have impressive results.</a:t>
            </a:r>
          </a:p>
        </p:txBody>
      </p:sp>
      <p:sp>
        <p:nvSpPr>
          <p:cNvPr id="7" name="Rectangle 6"/>
          <p:cNvSpPr/>
          <p:nvPr/>
        </p:nvSpPr>
        <p:spPr>
          <a:xfrm>
            <a:off x="1223140" y="5334000"/>
            <a:ext cx="3096880" cy="1200329"/>
          </a:xfrm>
          <a:prstGeom prst="rect">
            <a:avLst/>
          </a:prstGeom>
        </p:spPr>
        <p:txBody>
          <a:bodyPr wrap="square">
            <a:spAutoFit/>
          </a:bodyPr>
          <a:lstStyle/>
          <a:p>
            <a:r>
              <a:rPr lang="en-US" b="1" dirty="0">
                <a:solidFill>
                  <a:schemeClr val="accent2">
                    <a:lumMod val="75000"/>
                  </a:schemeClr>
                </a:solidFill>
              </a:rPr>
              <a:t>Framework :</a:t>
            </a:r>
          </a:p>
          <a:p>
            <a:pPr marL="285750" indent="-285750">
              <a:buFont typeface="Wingdings" panose="05000000000000000000" pitchFamily="2" charset="2"/>
              <a:buChar char="q"/>
            </a:pPr>
            <a:r>
              <a:rPr lang="en-US" dirty="0">
                <a:solidFill>
                  <a:schemeClr val="tx1">
                    <a:lumMod val="65000"/>
                    <a:lumOff val="35000"/>
                  </a:schemeClr>
                </a:solidFill>
              </a:rPr>
              <a:t>Node.js</a:t>
            </a:r>
          </a:p>
          <a:p>
            <a:pPr marL="285750" indent="-285750">
              <a:buFont typeface="Wingdings" panose="05000000000000000000" pitchFamily="2" charset="2"/>
              <a:buChar char="q"/>
            </a:pPr>
            <a:r>
              <a:rPr lang="en-US" dirty="0">
                <a:solidFill>
                  <a:schemeClr val="tx1">
                    <a:lumMod val="65000"/>
                    <a:lumOff val="35000"/>
                  </a:schemeClr>
                </a:solidFill>
              </a:rPr>
              <a:t>Angular, React.js </a:t>
            </a:r>
            <a:r>
              <a:rPr lang="en-US" dirty="0" smtClean="0">
                <a:solidFill>
                  <a:schemeClr val="tx1">
                    <a:lumMod val="65000"/>
                    <a:lumOff val="35000"/>
                  </a:schemeClr>
                </a:solidFill>
              </a:rPr>
              <a:t>and Vue js</a:t>
            </a:r>
            <a:endParaRPr lang="en-US" dirty="0">
              <a:solidFill>
                <a:schemeClr val="tx1">
                  <a:lumMod val="65000"/>
                  <a:lumOff val="35000"/>
                </a:schemeClr>
              </a:solidFill>
            </a:endParaRPr>
          </a:p>
          <a:p>
            <a:pPr marL="285750" indent="-285750">
              <a:buFont typeface="Wingdings" panose="05000000000000000000" pitchFamily="2" charset="2"/>
              <a:buChar char="q"/>
            </a:pPr>
            <a:r>
              <a:rPr lang="en-US" dirty="0">
                <a:solidFill>
                  <a:schemeClr val="tx1">
                    <a:lumMod val="65000"/>
                    <a:lumOff val="35000"/>
                  </a:schemeClr>
                </a:solidFill>
              </a:rPr>
              <a:t>Meteor and Expo</a:t>
            </a:r>
          </a:p>
        </p:txBody>
      </p:sp>
      <p:sp>
        <p:nvSpPr>
          <p:cNvPr id="8" name="Rectangle 7"/>
          <p:cNvSpPr/>
          <p:nvPr/>
        </p:nvSpPr>
        <p:spPr>
          <a:xfrm>
            <a:off x="4876800" y="5334000"/>
            <a:ext cx="3657600" cy="1200329"/>
          </a:xfrm>
          <a:prstGeom prst="rect">
            <a:avLst/>
          </a:prstGeom>
        </p:spPr>
        <p:txBody>
          <a:bodyPr wrap="square">
            <a:spAutoFit/>
          </a:bodyPr>
          <a:lstStyle/>
          <a:p>
            <a:r>
              <a:rPr lang="fr-FR" b="1" dirty="0">
                <a:solidFill>
                  <a:schemeClr val="accent2">
                    <a:lumMod val="75000"/>
                  </a:schemeClr>
                </a:solidFill>
              </a:rPr>
              <a:t>Application:</a:t>
            </a:r>
          </a:p>
          <a:p>
            <a:pPr marL="285750" indent="-285750">
              <a:buFont typeface="Wingdings" panose="05000000000000000000" pitchFamily="2" charset="2"/>
              <a:buChar char="q"/>
            </a:pPr>
            <a:r>
              <a:rPr lang="fr-FR" dirty="0" smtClean="0">
                <a:solidFill>
                  <a:schemeClr val="tx1">
                    <a:lumMod val="65000"/>
                    <a:lumOff val="35000"/>
                  </a:schemeClr>
                </a:solidFill>
              </a:rPr>
              <a:t>Web</a:t>
            </a:r>
          </a:p>
          <a:p>
            <a:pPr marL="285750" indent="-285750">
              <a:buFont typeface="Wingdings" panose="05000000000000000000" pitchFamily="2" charset="2"/>
              <a:buChar char="q"/>
            </a:pPr>
            <a:r>
              <a:rPr lang="fr-FR" dirty="0" smtClean="0">
                <a:solidFill>
                  <a:schemeClr val="tx1">
                    <a:lumMod val="65000"/>
                    <a:lumOff val="35000"/>
                  </a:schemeClr>
                </a:solidFill>
              </a:rPr>
              <a:t>Mobile </a:t>
            </a:r>
          </a:p>
          <a:p>
            <a:pPr marL="285750" indent="-285750">
              <a:buFont typeface="Wingdings" panose="05000000000000000000" pitchFamily="2" charset="2"/>
              <a:buChar char="q"/>
            </a:pPr>
            <a:r>
              <a:rPr lang="fr-FR" dirty="0" smtClean="0">
                <a:solidFill>
                  <a:schemeClr val="tx1">
                    <a:lumMod val="65000"/>
                    <a:lumOff val="35000"/>
                  </a:schemeClr>
                </a:solidFill>
              </a:rPr>
              <a:t>Desktop</a:t>
            </a:r>
            <a:endParaRPr lang="fr-FR" dirty="0">
              <a:solidFill>
                <a:schemeClr val="tx1">
                  <a:lumMod val="65000"/>
                  <a:lumOff val="35000"/>
                </a:schemeClr>
              </a:solidFill>
            </a:endParaRPr>
          </a:p>
        </p:txBody>
      </p:sp>
    </p:spTree>
    <p:extLst>
      <p:ext uri="{BB962C8B-B14F-4D97-AF65-F5344CB8AC3E}">
        <p14:creationId xmlns:p14="http://schemas.microsoft.com/office/powerpoint/2010/main" val="218137603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3680623" cy="369332"/>
          </a:xfrm>
          <a:prstGeom prst="rect">
            <a:avLst/>
          </a:prstGeom>
        </p:spPr>
        <p:txBody>
          <a:bodyPr wrap="none">
            <a:spAutoFit/>
          </a:bodyPr>
          <a:lstStyle/>
          <a:p>
            <a:r>
              <a:rPr lang="en-US" b="1" dirty="0" smtClean="0">
                <a:solidFill>
                  <a:schemeClr val="accent2">
                    <a:lumMod val="75000"/>
                  </a:schemeClr>
                </a:solidFill>
              </a:rPr>
              <a:t>Blockchain and Smart Contract</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52</a:t>
            </a:fld>
            <a:endParaRPr lang="en-US"/>
          </a:p>
        </p:txBody>
      </p:sp>
      <p:sp>
        <p:nvSpPr>
          <p:cNvPr id="4" name="TextBox 3"/>
          <p:cNvSpPr txBox="1"/>
          <p:nvPr/>
        </p:nvSpPr>
        <p:spPr>
          <a:xfrm>
            <a:off x="1295400" y="1066800"/>
            <a:ext cx="7239000" cy="4801314"/>
          </a:xfrm>
          <a:prstGeom prst="rect">
            <a:avLst/>
          </a:prstGeom>
          <a:noFill/>
        </p:spPr>
        <p:txBody>
          <a:bodyPr wrap="square" rtlCol="0">
            <a:spAutoFit/>
          </a:bodyPr>
          <a:lstStyle/>
          <a:p>
            <a:pPr algn="just"/>
            <a:r>
              <a:rPr lang="en-US" dirty="0" smtClean="0"/>
              <a:t>    A Blockchain </a:t>
            </a:r>
            <a:r>
              <a:rPr lang="en-US" dirty="0"/>
              <a:t>is a decentralized, distributed and public digital ledger that is used to record transactions across many computers so that the record cannot be altered retroactively without the alteration of all subsequent blocks and the consensus of the network</a:t>
            </a:r>
            <a:r>
              <a:rPr lang="en-US" dirty="0" smtClean="0"/>
              <a:t>.</a:t>
            </a:r>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algn="just"/>
            <a:endParaRPr lang="en-US" dirty="0"/>
          </a:p>
          <a:p>
            <a:pPr algn="just"/>
            <a:endParaRPr lang="en-US" dirty="0" smtClean="0"/>
          </a:p>
          <a:p>
            <a:pPr algn="just"/>
            <a:endParaRPr lang="en-US" dirty="0" smtClean="0"/>
          </a:p>
          <a:p>
            <a:pPr algn="just"/>
            <a:endParaRPr lang="en-US" dirty="0"/>
          </a:p>
          <a:p>
            <a:pPr algn="just"/>
            <a:endParaRPr lang="en-US" dirty="0" smtClean="0"/>
          </a:p>
          <a:p>
            <a:pPr algn="just"/>
            <a:endParaRPr lang="en-US" dirty="0"/>
          </a:p>
          <a:p>
            <a:endParaRPr lang="en-US" dirty="0" smtClean="0"/>
          </a:p>
          <a:p>
            <a:r>
              <a:rPr lang="en-US" dirty="0" smtClean="0"/>
              <a:t>* Java </a:t>
            </a:r>
            <a:r>
              <a:rPr lang="en-US" dirty="0"/>
              <a:t>family get great position in </a:t>
            </a:r>
            <a:r>
              <a:rPr lang="en-US" dirty="0" smtClean="0"/>
              <a:t>Blockchain </a:t>
            </a:r>
            <a:r>
              <a:rPr lang="en-US" dirty="0"/>
              <a:t>field near soon </a:t>
            </a:r>
          </a:p>
        </p:txBody>
      </p:sp>
      <p:sp>
        <p:nvSpPr>
          <p:cNvPr id="7" name="Rectangle 6"/>
          <p:cNvSpPr/>
          <p:nvPr/>
        </p:nvSpPr>
        <p:spPr>
          <a:xfrm>
            <a:off x="1345011" y="4114800"/>
            <a:ext cx="3276600" cy="1200329"/>
          </a:xfrm>
          <a:prstGeom prst="rect">
            <a:avLst/>
          </a:prstGeom>
        </p:spPr>
        <p:txBody>
          <a:bodyPr wrap="square">
            <a:spAutoFit/>
          </a:bodyPr>
          <a:lstStyle/>
          <a:p>
            <a:r>
              <a:rPr lang="en-US" dirty="0" smtClean="0"/>
              <a:t>Smart </a:t>
            </a:r>
            <a:r>
              <a:rPr lang="en-US" dirty="0"/>
              <a:t>Contract Languages :</a:t>
            </a:r>
          </a:p>
          <a:p>
            <a:pPr marL="285750" indent="-285750">
              <a:buFont typeface="Wingdings" panose="05000000000000000000" pitchFamily="2" charset="2"/>
              <a:buChar char="q"/>
            </a:pPr>
            <a:r>
              <a:rPr lang="en-US" dirty="0"/>
              <a:t>Solidity</a:t>
            </a:r>
          </a:p>
          <a:p>
            <a:pPr marL="285750" indent="-285750">
              <a:buFont typeface="Wingdings" panose="05000000000000000000" pitchFamily="2" charset="2"/>
              <a:buChar char="q"/>
            </a:pPr>
            <a:r>
              <a:rPr lang="en-US" dirty="0"/>
              <a:t>Vyper</a:t>
            </a:r>
          </a:p>
          <a:p>
            <a:pPr marL="285750" indent="-285750">
              <a:buFont typeface="Wingdings" panose="05000000000000000000" pitchFamily="2" charset="2"/>
              <a:buChar char="q"/>
            </a:pPr>
            <a:r>
              <a:rPr lang="en-US" dirty="0"/>
              <a:t>Also all above languages</a:t>
            </a:r>
          </a:p>
        </p:txBody>
      </p:sp>
      <p:sp>
        <p:nvSpPr>
          <p:cNvPr id="8" name="Rectangle 7"/>
          <p:cNvSpPr/>
          <p:nvPr/>
        </p:nvSpPr>
        <p:spPr>
          <a:xfrm>
            <a:off x="1295400" y="2438400"/>
            <a:ext cx="2286000" cy="1477328"/>
          </a:xfrm>
          <a:prstGeom prst="rect">
            <a:avLst/>
          </a:prstGeom>
        </p:spPr>
        <p:txBody>
          <a:bodyPr wrap="square">
            <a:spAutoFit/>
          </a:bodyPr>
          <a:lstStyle/>
          <a:p>
            <a:r>
              <a:rPr lang="en-US" dirty="0"/>
              <a:t>Blockchain Languages :</a:t>
            </a:r>
          </a:p>
          <a:p>
            <a:pPr marL="285750" indent="-285750">
              <a:buFont typeface="Wingdings" panose="05000000000000000000" pitchFamily="2" charset="2"/>
              <a:buChar char="q"/>
            </a:pPr>
            <a:r>
              <a:rPr lang="en-US" dirty="0"/>
              <a:t>C/C++</a:t>
            </a:r>
          </a:p>
          <a:p>
            <a:pPr marL="285750" indent="-285750">
              <a:buFont typeface="Wingdings" panose="05000000000000000000" pitchFamily="2" charset="2"/>
              <a:buChar char="q"/>
            </a:pPr>
            <a:r>
              <a:rPr lang="en-US" dirty="0"/>
              <a:t>JS/TS</a:t>
            </a:r>
          </a:p>
          <a:p>
            <a:pPr marL="285750" indent="-285750">
              <a:buFont typeface="Wingdings" panose="05000000000000000000" pitchFamily="2" charset="2"/>
              <a:buChar char="q"/>
            </a:pPr>
            <a:r>
              <a:rPr lang="en-US" dirty="0"/>
              <a:t>Golang</a:t>
            </a:r>
          </a:p>
          <a:p>
            <a:pPr marL="285750" indent="-285750">
              <a:buFont typeface="Wingdings" panose="05000000000000000000" pitchFamily="2" charset="2"/>
              <a:buChar char="q"/>
            </a:pPr>
            <a:r>
              <a:rPr lang="en-US" dirty="0"/>
              <a:t>Rust</a:t>
            </a:r>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1050" y="2438400"/>
            <a:ext cx="4424968" cy="23860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5319" y="249381"/>
            <a:ext cx="400699" cy="4006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43395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0" y="381000"/>
            <a:ext cx="994183" cy="369332"/>
          </a:xfrm>
          <a:prstGeom prst="rect">
            <a:avLst/>
          </a:prstGeom>
        </p:spPr>
        <p:txBody>
          <a:bodyPr wrap="none">
            <a:spAutoFit/>
          </a:bodyPr>
          <a:lstStyle/>
          <a:p>
            <a:r>
              <a:rPr lang="en-US" b="1" dirty="0" smtClean="0">
                <a:solidFill>
                  <a:schemeClr val="accent2">
                    <a:lumMod val="75000"/>
                  </a:schemeClr>
                </a:solidFill>
              </a:rPr>
              <a:t>Solidity</a:t>
            </a:r>
            <a:endParaRPr lang="en-US" b="1" dirty="0">
              <a:solidFill>
                <a:schemeClr val="accent2">
                  <a:lumMod val="75000"/>
                </a:schemeClr>
              </a:solidFill>
            </a:endParaRPr>
          </a:p>
        </p:txBody>
      </p:sp>
      <p:cxnSp>
        <p:nvCxnSpPr>
          <p:cNvPr id="6" name="Straight Connector 5"/>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Rectangle 1"/>
          <p:cNvSpPr/>
          <p:nvPr/>
        </p:nvSpPr>
        <p:spPr>
          <a:xfrm>
            <a:off x="1143000" y="2392507"/>
            <a:ext cx="7543800" cy="2062103"/>
          </a:xfrm>
          <a:prstGeom prst="rect">
            <a:avLst/>
          </a:prstGeom>
        </p:spPr>
        <p:txBody>
          <a:bodyPr wrap="square">
            <a:spAutoFit/>
          </a:bodyPr>
          <a:lstStyle/>
          <a:p>
            <a:pPr algn="just"/>
            <a:r>
              <a:rPr lang="en-US" sz="1600" dirty="0" smtClean="0">
                <a:solidFill>
                  <a:schemeClr val="tx1">
                    <a:lumMod val="65000"/>
                    <a:lumOff val="35000"/>
                  </a:schemeClr>
                </a:solidFill>
              </a:rPr>
              <a:t>    Solidity </a:t>
            </a:r>
            <a:r>
              <a:rPr lang="en-US" sz="1600" dirty="0">
                <a:solidFill>
                  <a:schemeClr val="tx1">
                    <a:lumMod val="65000"/>
                    <a:lumOff val="35000"/>
                  </a:schemeClr>
                </a:solidFill>
              </a:rPr>
              <a:t>is an object-oriented programming language for implementing smart contracts on various </a:t>
            </a:r>
            <a:r>
              <a:rPr lang="en-US" sz="1600" dirty="0" smtClean="0">
                <a:solidFill>
                  <a:schemeClr val="tx1">
                    <a:lumMod val="65000"/>
                    <a:lumOff val="35000"/>
                  </a:schemeClr>
                </a:solidFill>
              </a:rPr>
              <a:t>Blockchain </a:t>
            </a:r>
            <a:r>
              <a:rPr lang="en-US" sz="1600" dirty="0">
                <a:solidFill>
                  <a:schemeClr val="tx1">
                    <a:lumMod val="65000"/>
                    <a:lumOff val="35000"/>
                  </a:schemeClr>
                </a:solidFill>
              </a:rPr>
              <a:t>platforms, most notably, </a:t>
            </a:r>
            <a:r>
              <a:rPr lang="en-US" sz="1600" dirty="0" smtClean="0">
                <a:solidFill>
                  <a:schemeClr val="tx1">
                    <a:lumMod val="65000"/>
                    <a:lumOff val="35000"/>
                  </a:schemeClr>
                </a:solidFill>
              </a:rPr>
              <a:t>Ethereum.</a:t>
            </a:r>
          </a:p>
          <a:p>
            <a:pPr algn="just"/>
            <a:endParaRPr lang="en-US" sz="1600" dirty="0" smtClean="0">
              <a:solidFill>
                <a:schemeClr val="tx1">
                  <a:lumMod val="65000"/>
                  <a:lumOff val="35000"/>
                </a:schemeClr>
              </a:solidFill>
            </a:endParaRPr>
          </a:p>
          <a:p>
            <a:pPr algn="just"/>
            <a:r>
              <a:rPr lang="en-US" sz="1600" dirty="0">
                <a:solidFill>
                  <a:schemeClr val="tx1">
                    <a:lumMod val="65000"/>
                    <a:lumOff val="35000"/>
                  </a:schemeClr>
                </a:solidFill>
              </a:rPr>
              <a:t>Designed by: Gavin Wood</a:t>
            </a:r>
          </a:p>
          <a:p>
            <a:pPr algn="just"/>
            <a:r>
              <a:rPr lang="en-US" sz="1600" dirty="0">
                <a:solidFill>
                  <a:schemeClr val="tx1">
                    <a:lumMod val="65000"/>
                    <a:lumOff val="35000"/>
                  </a:schemeClr>
                </a:solidFill>
              </a:rPr>
              <a:t>Developer: Christian </a:t>
            </a:r>
            <a:r>
              <a:rPr lang="en-US" sz="1600" dirty="0" err="1">
                <a:solidFill>
                  <a:schemeClr val="tx1">
                    <a:lumMod val="65000"/>
                    <a:lumOff val="35000"/>
                  </a:schemeClr>
                </a:solidFill>
              </a:rPr>
              <a:t>Reitwiessner</a:t>
            </a:r>
            <a:r>
              <a:rPr lang="en-US" sz="1600" dirty="0">
                <a:solidFill>
                  <a:schemeClr val="tx1">
                    <a:lumMod val="65000"/>
                    <a:lumOff val="35000"/>
                  </a:schemeClr>
                </a:solidFill>
              </a:rPr>
              <a:t>, Alex </a:t>
            </a:r>
            <a:r>
              <a:rPr lang="en-US" sz="1600" dirty="0" err="1" smtClean="0">
                <a:solidFill>
                  <a:schemeClr val="tx1">
                    <a:lumMod val="65000"/>
                    <a:lumOff val="35000"/>
                  </a:schemeClr>
                </a:solidFill>
              </a:rPr>
              <a:t>Beregszaszi</a:t>
            </a:r>
            <a:endParaRPr lang="en-US" sz="1600" dirty="0" smtClean="0">
              <a:solidFill>
                <a:schemeClr val="tx1">
                  <a:lumMod val="65000"/>
                  <a:lumOff val="35000"/>
                </a:schemeClr>
              </a:solidFill>
            </a:endParaRPr>
          </a:p>
          <a:p>
            <a:pPr algn="just"/>
            <a:r>
              <a:rPr lang="en-US" sz="1600" dirty="0" smtClean="0">
                <a:solidFill>
                  <a:schemeClr val="tx1">
                    <a:lumMod val="65000"/>
                    <a:lumOff val="35000"/>
                  </a:schemeClr>
                </a:solidFill>
              </a:rPr>
              <a:t>First </a:t>
            </a:r>
            <a:r>
              <a:rPr lang="en-US" sz="1600" dirty="0">
                <a:solidFill>
                  <a:schemeClr val="tx1">
                    <a:lumMod val="65000"/>
                    <a:lumOff val="35000"/>
                  </a:schemeClr>
                </a:solidFill>
              </a:rPr>
              <a:t>appeared: August 2014</a:t>
            </a:r>
          </a:p>
          <a:p>
            <a:pPr algn="just"/>
            <a:r>
              <a:rPr lang="en-US" sz="1600" dirty="0">
                <a:solidFill>
                  <a:schemeClr val="tx1">
                    <a:lumMod val="65000"/>
                    <a:lumOff val="35000"/>
                  </a:schemeClr>
                </a:solidFill>
              </a:rPr>
              <a:t>Implementation language: C++</a:t>
            </a:r>
          </a:p>
          <a:p>
            <a:pPr algn="just"/>
            <a:r>
              <a:rPr lang="en-US" sz="1600" dirty="0" smtClean="0">
                <a:solidFill>
                  <a:schemeClr val="tx1">
                    <a:lumMod val="65000"/>
                    <a:lumOff val="35000"/>
                  </a:schemeClr>
                </a:solidFill>
              </a:rPr>
              <a:t>Paradigm</a:t>
            </a:r>
            <a:r>
              <a:rPr lang="en-US" sz="1600" dirty="0">
                <a:solidFill>
                  <a:schemeClr val="tx1">
                    <a:lumMod val="65000"/>
                    <a:lumOff val="35000"/>
                  </a:schemeClr>
                </a:solidFill>
              </a:rPr>
              <a:t>: Object-oriented</a:t>
            </a:r>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990600"/>
            <a:ext cx="3305175" cy="1381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126043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43000" y="914400"/>
            <a:ext cx="7474527" cy="923330"/>
          </a:xfrm>
          <a:prstGeom prst="rect">
            <a:avLst/>
          </a:prstGeom>
        </p:spPr>
        <p:txBody>
          <a:bodyPr wrap="square">
            <a:spAutoFit/>
          </a:bodyPr>
          <a:lstStyle/>
          <a:p>
            <a:pPr marL="342900" indent="-342900">
              <a:lnSpc>
                <a:spcPct val="150000"/>
              </a:lnSpc>
              <a:buFont typeface="+mj-lt"/>
              <a:buAutoNum type="arabicParenR"/>
            </a:pPr>
            <a:r>
              <a:rPr lang="en-US" dirty="0"/>
              <a:t>Chat program between two computers</a:t>
            </a:r>
          </a:p>
          <a:p>
            <a:pPr marL="342900" indent="-342900">
              <a:lnSpc>
                <a:spcPct val="150000"/>
              </a:lnSpc>
              <a:buFont typeface="+mj-lt"/>
              <a:buAutoNum type="arabicParenR"/>
            </a:pPr>
            <a:r>
              <a:rPr lang="en-US" dirty="0"/>
              <a:t>Client and Multi-threaded Server </a:t>
            </a:r>
            <a:r>
              <a:rPr lang="en-US" dirty="0" smtClean="0"/>
              <a:t>Program for send a file</a:t>
            </a:r>
            <a:endParaRPr lang="en-US" dirty="0"/>
          </a:p>
        </p:txBody>
      </p:sp>
      <p:sp>
        <p:nvSpPr>
          <p:cNvPr id="6" name="Rectangle 5"/>
          <p:cNvSpPr/>
          <p:nvPr/>
        </p:nvSpPr>
        <p:spPr>
          <a:xfrm>
            <a:off x="1143000" y="381000"/>
            <a:ext cx="1175515" cy="369332"/>
          </a:xfrm>
          <a:prstGeom prst="rect">
            <a:avLst/>
          </a:prstGeom>
        </p:spPr>
        <p:txBody>
          <a:bodyPr wrap="none">
            <a:spAutoFit/>
          </a:bodyPr>
          <a:lstStyle/>
          <a:p>
            <a:r>
              <a:rPr lang="en-US" b="1" dirty="0" smtClean="0">
                <a:solidFill>
                  <a:schemeClr val="accent2">
                    <a:lumMod val="75000"/>
                  </a:schemeClr>
                </a:solidFill>
              </a:rPr>
              <a:t>Exercises</a:t>
            </a:r>
            <a:endParaRPr lang="en-US" b="1" dirty="0">
              <a:solidFill>
                <a:schemeClr val="accent2">
                  <a:lumMod val="75000"/>
                </a:schemeClr>
              </a:solidFill>
            </a:endParaRPr>
          </a:p>
        </p:txBody>
      </p:sp>
      <p:cxnSp>
        <p:nvCxnSpPr>
          <p:cNvPr id="7" name="Straight Connector 6"/>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01625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2640210" cy="369332"/>
          </a:xfrm>
          <a:prstGeom prst="rect">
            <a:avLst/>
          </a:prstGeom>
        </p:spPr>
        <p:txBody>
          <a:bodyPr wrap="none">
            <a:spAutoFit/>
          </a:bodyPr>
          <a:lstStyle/>
          <a:p>
            <a:r>
              <a:rPr lang="en-US" b="1" dirty="0" smtClean="0">
                <a:solidFill>
                  <a:schemeClr val="accent2">
                    <a:lumMod val="75000"/>
                  </a:schemeClr>
                </a:solidFill>
              </a:rPr>
              <a:t>The </a:t>
            </a:r>
            <a:r>
              <a:rPr lang="en-US" b="1" dirty="0">
                <a:solidFill>
                  <a:schemeClr val="accent2">
                    <a:lumMod val="75000"/>
                  </a:schemeClr>
                </a:solidFill>
              </a:rPr>
              <a:t>end of the </a:t>
            </a:r>
            <a:r>
              <a:rPr lang="en-US" b="1" dirty="0" smtClean="0">
                <a:solidFill>
                  <a:schemeClr val="accent2">
                    <a:lumMod val="75000"/>
                  </a:schemeClr>
                </a:solidFill>
              </a:rPr>
              <a:t>journey</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55</a:t>
            </a:fld>
            <a:endParaRPr lang="en-US"/>
          </a:p>
        </p:txBody>
      </p:sp>
      <p:pic>
        <p:nvPicPr>
          <p:cNvPr id="34817"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1491" y="914400"/>
            <a:ext cx="7495310" cy="4216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84890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43200" y="2623572"/>
            <a:ext cx="3810000" cy="1338828"/>
          </a:xfrm>
          <a:prstGeom prst="rect">
            <a:avLst/>
          </a:prstGeom>
          <a:noFill/>
        </p:spPr>
        <p:txBody>
          <a:bodyPr wrap="square" rtlCol="0">
            <a:spAutoFit/>
          </a:bodyPr>
          <a:lstStyle/>
          <a:p>
            <a:pPr algn="ctr">
              <a:lnSpc>
                <a:spcPct val="150000"/>
              </a:lnSpc>
            </a:pPr>
            <a:r>
              <a:rPr lang="en-US" sz="5400" b="1" dirty="0" smtClean="0">
                <a:solidFill>
                  <a:schemeClr val="accent2">
                    <a:lumMod val="75000"/>
                  </a:schemeClr>
                </a:solidFill>
              </a:rPr>
              <a:t>References</a:t>
            </a:r>
            <a:endParaRPr lang="en-US" sz="5400" b="1" dirty="0">
              <a:solidFill>
                <a:schemeClr val="accent2">
                  <a:lumMod val="75000"/>
                </a:schemeClr>
              </a:solidFill>
            </a:endParaRPr>
          </a:p>
        </p:txBody>
      </p:sp>
    </p:spTree>
    <p:extLst>
      <p:ext uri="{BB962C8B-B14F-4D97-AF65-F5344CB8AC3E}">
        <p14:creationId xmlns:p14="http://schemas.microsoft.com/office/powerpoint/2010/main" val="14361568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360822" cy="369332"/>
          </a:xfrm>
          <a:prstGeom prst="rect">
            <a:avLst/>
          </a:prstGeom>
        </p:spPr>
        <p:txBody>
          <a:bodyPr wrap="none">
            <a:spAutoFit/>
          </a:bodyPr>
          <a:lstStyle/>
          <a:p>
            <a:r>
              <a:rPr lang="en-US" b="1" dirty="0" smtClean="0">
                <a:solidFill>
                  <a:schemeClr val="accent2">
                    <a:lumMod val="75000"/>
                  </a:schemeClr>
                </a:solidFill>
              </a:rPr>
              <a:t>References</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Rectangle 1"/>
          <p:cNvSpPr/>
          <p:nvPr/>
        </p:nvSpPr>
        <p:spPr>
          <a:xfrm>
            <a:off x="1156854" y="990600"/>
            <a:ext cx="7529945" cy="5909310"/>
          </a:xfrm>
          <a:prstGeom prst="rect">
            <a:avLst/>
          </a:prstGeom>
        </p:spPr>
        <p:txBody>
          <a:bodyPr wrap="square">
            <a:spAutoFit/>
          </a:bodyPr>
          <a:lstStyle/>
          <a:p>
            <a:pPr marL="285750" indent="-285750">
              <a:buFont typeface="Wingdings" panose="05000000000000000000" pitchFamily="2" charset="2"/>
              <a:buChar char="q"/>
            </a:pPr>
            <a:r>
              <a:rPr lang="en-US" b="1" dirty="0"/>
              <a:t>Programming </a:t>
            </a:r>
            <a:r>
              <a:rPr lang="en-US" b="1" dirty="0" smtClean="0"/>
              <a:t>paradigm</a:t>
            </a:r>
            <a:endParaRPr lang="en-US" dirty="0" smtClean="0"/>
          </a:p>
          <a:p>
            <a:r>
              <a:rPr lang="en-US" dirty="0" smtClean="0">
                <a:hlinkClick r:id="rId2"/>
              </a:rPr>
              <a:t>https</a:t>
            </a:r>
            <a:r>
              <a:rPr lang="en-US" dirty="0">
                <a:hlinkClick r:id="rId2"/>
              </a:rPr>
              <a:t>://</a:t>
            </a:r>
            <a:r>
              <a:rPr lang="en-US" dirty="0" smtClean="0">
                <a:hlinkClick r:id="rId2"/>
              </a:rPr>
              <a:t>en.wikipedia.org/wiki/Programming_paradigm</a:t>
            </a:r>
            <a:endParaRPr lang="en-US" dirty="0" smtClean="0"/>
          </a:p>
          <a:p>
            <a:r>
              <a:rPr lang="en-US" dirty="0">
                <a:hlinkClick r:id="rId3"/>
              </a:rPr>
              <a:t>https://cs.lmu.edu/~ray/notes/paradigms</a:t>
            </a:r>
            <a:r>
              <a:rPr lang="en-US" dirty="0" smtClean="0">
                <a:hlinkClick r:id="rId3"/>
              </a:rPr>
              <a:t>/</a:t>
            </a:r>
            <a:endParaRPr lang="en-US" dirty="0" smtClean="0"/>
          </a:p>
          <a:p>
            <a:pPr marL="285750" indent="-285750">
              <a:buFont typeface="Wingdings" panose="05000000000000000000" pitchFamily="2" charset="2"/>
              <a:buChar char="q"/>
            </a:pPr>
            <a:r>
              <a:rPr lang="en-US" b="1" dirty="0" smtClean="0"/>
              <a:t>Functional Paradigm</a:t>
            </a:r>
          </a:p>
          <a:p>
            <a:r>
              <a:rPr lang="en-US" dirty="0" smtClean="0">
                <a:hlinkClick r:id="rId4"/>
              </a:rPr>
              <a:t>https</a:t>
            </a:r>
            <a:r>
              <a:rPr lang="en-US" dirty="0">
                <a:hlinkClick r:id="rId4"/>
              </a:rPr>
              <a:t>://www.geeksforgeeks.org/functional-programming-paradigm</a:t>
            </a:r>
            <a:r>
              <a:rPr lang="en-US" dirty="0" smtClean="0">
                <a:hlinkClick r:id="rId4"/>
              </a:rPr>
              <a:t>/</a:t>
            </a:r>
            <a:endParaRPr lang="en-US" dirty="0" smtClean="0"/>
          </a:p>
          <a:p>
            <a:pPr marL="285750" indent="-285750">
              <a:buFont typeface="Wingdings" panose="05000000000000000000" pitchFamily="2" charset="2"/>
              <a:buChar char="q"/>
            </a:pPr>
            <a:r>
              <a:rPr lang="en-US" b="1" dirty="0" smtClean="0"/>
              <a:t>C++ Language</a:t>
            </a:r>
          </a:p>
          <a:p>
            <a:r>
              <a:rPr lang="en-US" dirty="0" smtClean="0">
                <a:hlinkClick r:id="rId5"/>
              </a:rPr>
              <a:t>https</a:t>
            </a:r>
            <a:r>
              <a:rPr lang="en-US" dirty="0">
                <a:hlinkClick r:id="rId5"/>
              </a:rPr>
              <a:t>://www.cs.mtsu.edu/~xyang/2170</a:t>
            </a:r>
            <a:r>
              <a:rPr lang="en-US" dirty="0" smtClean="0">
                <a:hlinkClick r:id="rId5"/>
              </a:rPr>
              <a:t>/</a:t>
            </a:r>
            <a:endParaRPr lang="en-US" dirty="0" smtClean="0"/>
          </a:p>
          <a:p>
            <a:pPr marL="285750" indent="-285750">
              <a:buFont typeface="Wingdings" panose="05000000000000000000" pitchFamily="2" charset="2"/>
              <a:buChar char="q"/>
            </a:pPr>
            <a:r>
              <a:rPr lang="en-US" b="1" dirty="0" smtClean="0"/>
              <a:t>Reactjs</a:t>
            </a:r>
          </a:p>
          <a:p>
            <a:r>
              <a:rPr lang="en-US" dirty="0">
                <a:hlinkClick r:id="rId6"/>
              </a:rPr>
              <a:t>https://reactapp.ir</a:t>
            </a:r>
            <a:r>
              <a:rPr lang="en-US" dirty="0" smtClean="0">
                <a:hlinkClick r:id="rId6"/>
              </a:rPr>
              <a:t>/</a:t>
            </a:r>
            <a:endParaRPr lang="en-US" dirty="0" smtClean="0"/>
          </a:p>
          <a:p>
            <a:pPr marL="285750" indent="-285750">
              <a:buFont typeface="Wingdings" panose="05000000000000000000" pitchFamily="2" charset="2"/>
              <a:buChar char="q"/>
            </a:pPr>
            <a:r>
              <a:rPr lang="en-US" b="1" dirty="0"/>
              <a:t>Programming language </a:t>
            </a:r>
            <a:r>
              <a:rPr lang="en-US" b="1" dirty="0" smtClean="0"/>
              <a:t>theory</a:t>
            </a:r>
          </a:p>
          <a:p>
            <a:r>
              <a:rPr lang="en-US" dirty="0">
                <a:hlinkClick r:id="rId7"/>
              </a:rPr>
              <a:t>https://</a:t>
            </a:r>
            <a:r>
              <a:rPr lang="en-US" dirty="0" smtClean="0">
                <a:hlinkClick r:id="rId7"/>
              </a:rPr>
              <a:t>en.wikipedia.org/wiki/Programming_language_theory</a:t>
            </a:r>
            <a:endParaRPr lang="en-US" dirty="0" smtClean="0"/>
          </a:p>
          <a:p>
            <a:r>
              <a:rPr lang="en-US" dirty="0">
                <a:hlinkClick r:id="rId8"/>
              </a:rPr>
              <a:t>https://</a:t>
            </a:r>
            <a:r>
              <a:rPr lang="en-US" dirty="0" smtClean="0">
                <a:hlinkClick r:id="rId8"/>
              </a:rPr>
              <a:t>academic-accelerator.com/encyclopedia/programming-language-theory</a:t>
            </a:r>
            <a:endParaRPr lang="en-US" dirty="0" smtClean="0"/>
          </a:p>
          <a:p>
            <a:r>
              <a:rPr lang="en-US" dirty="0">
                <a:hlinkClick r:id="rId9"/>
              </a:rPr>
              <a:t>https://cs.lmu.edu/~ray/notes/languagetheory</a:t>
            </a:r>
            <a:r>
              <a:rPr lang="en-US" dirty="0" smtClean="0">
                <a:hlinkClick r:id="rId9"/>
              </a:rPr>
              <a:t>/</a:t>
            </a:r>
            <a:endParaRPr lang="en-US" dirty="0" smtClean="0"/>
          </a:p>
          <a:p>
            <a:pPr marL="285750" indent="-285750">
              <a:buFont typeface="Wingdings" panose="05000000000000000000" pitchFamily="2" charset="2"/>
              <a:buChar char="q"/>
            </a:pPr>
            <a:r>
              <a:rPr lang="en-US" b="1" dirty="0" smtClean="0"/>
              <a:t>Language Theories</a:t>
            </a:r>
          </a:p>
          <a:p>
            <a:r>
              <a:rPr lang="en-US" b="1" dirty="0">
                <a:hlinkClick r:id="rId9"/>
              </a:rPr>
              <a:t>https://cs.lmu.edu/~ray/notes/languagetheory</a:t>
            </a:r>
            <a:r>
              <a:rPr lang="en-US" b="1" dirty="0" smtClean="0">
                <a:hlinkClick r:id="rId9"/>
              </a:rPr>
              <a:t>/</a:t>
            </a:r>
            <a:endParaRPr lang="en-US" b="1" dirty="0" smtClean="0"/>
          </a:p>
          <a:p>
            <a:r>
              <a:rPr lang="en-US" b="1" dirty="0">
                <a:hlinkClick r:id="rId7"/>
              </a:rPr>
              <a:t>https://</a:t>
            </a:r>
            <a:r>
              <a:rPr lang="en-US" b="1" dirty="0" smtClean="0">
                <a:hlinkClick r:id="rId7"/>
              </a:rPr>
              <a:t>en.wikipedia.org/wiki/Programming_language_theory</a:t>
            </a:r>
            <a:endParaRPr lang="en-US" b="1" dirty="0" smtClean="0"/>
          </a:p>
          <a:p>
            <a:pPr marL="285750" indent="-285750">
              <a:buFont typeface="Wingdings" panose="05000000000000000000" pitchFamily="2" charset="2"/>
              <a:buChar char="q"/>
            </a:pPr>
            <a:r>
              <a:rPr lang="en-US" b="1" dirty="0" smtClean="0"/>
              <a:t>Others</a:t>
            </a:r>
          </a:p>
          <a:p>
            <a:r>
              <a:rPr lang="en-US" dirty="0">
                <a:hlinkClick r:id="rId10"/>
              </a:rPr>
              <a:t>https://cs.lmu.edu/~ray</a:t>
            </a:r>
            <a:r>
              <a:rPr lang="en-US" dirty="0" smtClean="0">
                <a:hlinkClick r:id="rId10"/>
              </a:rPr>
              <a:t>/</a:t>
            </a:r>
            <a:endParaRPr lang="en-US" dirty="0" smtClean="0"/>
          </a:p>
          <a:p>
            <a:r>
              <a:rPr lang="en-US" dirty="0">
                <a:hlinkClick r:id="rId11"/>
              </a:rPr>
              <a:t>https://cs.lmu.edu/~ray/classes/pls</a:t>
            </a:r>
            <a:r>
              <a:rPr lang="en-US" dirty="0" smtClean="0">
                <a:hlinkClick r:id="rId11"/>
              </a:rPr>
              <a:t>/</a:t>
            </a:r>
            <a:endParaRPr lang="en-US" dirty="0" smtClean="0"/>
          </a:p>
          <a:p>
            <a:r>
              <a:rPr lang="en-US" dirty="0">
                <a:hlinkClick r:id="rId12"/>
              </a:rPr>
              <a:t>https://careerkarma.com/blog/easiest-programming-languages-to-learn</a:t>
            </a:r>
            <a:r>
              <a:rPr lang="en-US" dirty="0" smtClean="0">
                <a:hlinkClick r:id="rId12"/>
              </a:rPr>
              <a:t>/</a:t>
            </a:r>
            <a:endParaRPr lang="en-US" dirty="0" smtClean="0"/>
          </a:p>
          <a:p>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236108490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360822" cy="369332"/>
          </a:xfrm>
          <a:prstGeom prst="rect">
            <a:avLst/>
          </a:prstGeom>
        </p:spPr>
        <p:txBody>
          <a:bodyPr wrap="none">
            <a:spAutoFit/>
          </a:bodyPr>
          <a:lstStyle/>
          <a:p>
            <a:r>
              <a:rPr lang="en-US" b="1" dirty="0" smtClean="0">
                <a:solidFill>
                  <a:schemeClr val="accent2">
                    <a:lumMod val="75000"/>
                  </a:schemeClr>
                </a:solidFill>
              </a:rPr>
              <a:t>References</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Rectangle 1"/>
          <p:cNvSpPr/>
          <p:nvPr/>
        </p:nvSpPr>
        <p:spPr>
          <a:xfrm>
            <a:off x="1156854" y="990600"/>
            <a:ext cx="7529945" cy="1754326"/>
          </a:xfrm>
          <a:prstGeom prst="rect">
            <a:avLst/>
          </a:prstGeom>
        </p:spPr>
        <p:txBody>
          <a:bodyPr wrap="square">
            <a:spAutoFit/>
          </a:bodyPr>
          <a:lstStyle/>
          <a:p>
            <a:pPr marL="285750" indent="-285750">
              <a:buFont typeface="Wingdings" panose="05000000000000000000" pitchFamily="2" charset="2"/>
              <a:buChar char="q"/>
            </a:pPr>
            <a:r>
              <a:rPr lang="en-US" b="1" dirty="0" smtClean="0"/>
              <a:t>Others</a:t>
            </a:r>
          </a:p>
          <a:p>
            <a:r>
              <a:rPr lang="en-US" dirty="0" smtClean="0">
                <a:hlinkClick r:id="rId2"/>
              </a:rPr>
              <a:t>https://blog.faradars.org</a:t>
            </a:r>
            <a:endParaRPr lang="en-US" dirty="0" smtClean="0"/>
          </a:p>
          <a:p>
            <a:r>
              <a:rPr lang="en-US" dirty="0" smtClean="0">
                <a:hlinkClick r:id="rId3"/>
              </a:rPr>
              <a:t>https</a:t>
            </a:r>
            <a:r>
              <a:rPr lang="en-US" dirty="0">
                <a:hlinkClick r:id="rId3"/>
              </a:rPr>
              <a:t>://</a:t>
            </a:r>
            <a:r>
              <a:rPr lang="en-US" dirty="0" smtClean="0">
                <a:hlinkClick r:id="rId3"/>
              </a:rPr>
              <a:t>hackr.io/blog/programming-paradigms</a:t>
            </a:r>
            <a:endParaRPr lang="en-US" dirty="0"/>
          </a:p>
          <a:p>
            <a:r>
              <a:rPr lang="en-US" dirty="0">
                <a:hlinkClick r:id="rId4"/>
              </a:rPr>
              <a:t>https://www.cs.cornell.edu/courses/cs4110/2012fa</a:t>
            </a:r>
            <a:r>
              <a:rPr lang="en-US" dirty="0" smtClean="0">
                <a:hlinkClick r:id="rId4"/>
              </a:rPr>
              <a:t>/</a:t>
            </a:r>
            <a:endParaRPr lang="en-US" dirty="0" smtClean="0"/>
          </a:p>
          <a:p>
            <a:pPr marL="285750" indent="-285750">
              <a:buFont typeface="Wingdings" panose="05000000000000000000" pitchFamily="2" charset="2"/>
              <a:buChar char="q"/>
            </a:pPr>
            <a:r>
              <a:rPr lang="en-US" b="1" dirty="0" smtClean="0"/>
              <a:t>System Programming</a:t>
            </a:r>
          </a:p>
          <a:p>
            <a:r>
              <a:rPr lang="en-US" dirty="0">
                <a:hlinkClick r:id="rId5"/>
              </a:rPr>
              <a:t>https://www.systutorials.com/hashing-library-for-c</a:t>
            </a:r>
            <a:r>
              <a:rPr lang="en-US" dirty="0" smtClean="0">
                <a:hlinkClick r:id="rId5"/>
              </a:rPr>
              <a:t>/</a:t>
            </a: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250059403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431802" cy="369332"/>
          </a:xfrm>
          <a:prstGeom prst="rect">
            <a:avLst/>
          </a:prstGeom>
        </p:spPr>
        <p:txBody>
          <a:bodyPr wrap="none">
            <a:spAutoFit/>
          </a:bodyPr>
          <a:lstStyle/>
          <a:p>
            <a:r>
              <a:rPr lang="en-US" b="1" dirty="0">
                <a:solidFill>
                  <a:schemeClr val="accent2">
                    <a:lumMod val="75000"/>
                  </a:schemeClr>
                </a:solidFill>
              </a:rPr>
              <a:t>Appendices</a:t>
            </a: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Rectangle 1"/>
          <p:cNvSpPr/>
          <p:nvPr/>
        </p:nvSpPr>
        <p:spPr>
          <a:xfrm>
            <a:off x="1488321" y="2514600"/>
            <a:ext cx="6853158" cy="1569660"/>
          </a:xfrm>
          <a:prstGeom prst="rect">
            <a:avLst/>
          </a:prstGeom>
        </p:spPr>
        <p:txBody>
          <a:bodyPr wrap="none">
            <a:spAutoFit/>
          </a:bodyPr>
          <a:lstStyle/>
          <a:p>
            <a:r>
              <a:rPr lang="en-US" sz="9600" b="1" dirty="0" smtClean="0">
                <a:solidFill>
                  <a:schemeClr val="accent2">
                    <a:lumMod val="75000"/>
                  </a:schemeClr>
                </a:solidFill>
              </a:rPr>
              <a:t>Appendices</a:t>
            </a:r>
            <a:endParaRPr lang="en-US" sz="9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39373269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72179" y="381000"/>
            <a:ext cx="3921586" cy="369332"/>
          </a:xfrm>
          <a:prstGeom prst="rect">
            <a:avLst/>
          </a:prstGeom>
        </p:spPr>
        <p:txBody>
          <a:bodyPr wrap="none">
            <a:spAutoFit/>
          </a:bodyPr>
          <a:lstStyle/>
          <a:p>
            <a:r>
              <a:rPr lang="en-US" b="1" dirty="0">
                <a:solidFill>
                  <a:schemeClr val="accent2">
                    <a:lumMod val="75000"/>
                  </a:schemeClr>
                </a:solidFill>
              </a:rPr>
              <a:t>History of programming languages</a:t>
            </a:r>
          </a:p>
        </p:txBody>
      </p:sp>
      <p:cxnSp>
        <p:nvCxnSpPr>
          <p:cNvPr id="6" name="Straight Connector 5"/>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7" name="Rectangle 6"/>
          <p:cNvSpPr/>
          <p:nvPr/>
        </p:nvSpPr>
        <p:spPr>
          <a:xfrm>
            <a:off x="1066800" y="1025604"/>
            <a:ext cx="7620000" cy="861774"/>
          </a:xfrm>
          <a:prstGeom prst="rect">
            <a:avLst/>
          </a:prstGeom>
        </p:spPr>
        <p:txBody>
          <a:bodyPr wrap="square">
            <a:spAutoFit/>
          </a:bodyPr>
          <a:lstStyle/>
          <a:p>
            <a:pPr marL="285750" indent="-285750" algn="just">
              <a:buFont typeface="Wingdings" panose="05000000000000000000" pitchFamily="2" charset="2"/>
              <a:buChar char="q"/>
            </a:pPr>
            <a:r>
              <a:rPr lang="en-US" dirty="0" smtClean="0">
                <a:solidFill>
                  <a:schemeClr val="tx1">
                    <a:lumMod val="65000"/>
                    <a:lumOff val="35000"/>
                  </a:schemeClr>
                </a:solidFill>
              </a:rPr>
              <a:t>1943</a:t>
            </a:r>
            <a:r>
              <a:rPr lang="en-US" dirty="0">
                <a:solidFill>
                  <a:schemeClr val="tx1">
                    <a:lumMod val="65000"/>
                    <a:lumOff val="35000"/>
                  </a:schemeClr>
                </a:solidFill>
              </a:rPr>
              <a:t>: Ada Lovelace’s machine </a:t>
            </a:r>
            <a:r>
              <a:rPr lang="en-US" dirty="0" smtClean="0">
                <a:solidFill>
                  <a:schemeClr val="tx1">
                    <a:lumMod val="65000"/>
                    <a:lumOff val="35000"/>
                  </a:schemeClr>
                </a:solidFill>
              </a:rPr>
              <a:t>algorithm </a:t>
            </a:r>
            <a:r>
              <a:rPr lang="en-US" sz="1600" dirty="0" smtClean="0">
                <a:solidFill>
                  <a:schemeClr val="tx1">
                    <a:lumMod val="65000"/>
                    <a:lumOff val="35000"/>
                  </a:schemeClr>
                </a:solidFill>
              </a:rPr>
              <a:t>Ada </a:t>
            </a:r>
            <a:r>
              <a:rPr lang="en-US" sz="1600" dirty="0">
                <a:solidFill>
                  <a:schemeClr val="tx1">
                    <a:lumMod val="65000"/>
                    <a:lumOff val="35000"/>
                  </a:schemeClr>
                </a:solidFill>
              </a:rPr>
              <a:t>Lovelace invents the first-ever machine algorithm for Charles Babbage’s </a:t>
            </a:r>
            <a:r>
              <a:rPr lang="en-US" sz="1600" dirty="0" smtClean="0">
                <a:solidFill>
                  <a:schemeClr val="tx1">
                    <a:lumMod val="65000"/>
                    <a:lumOff val="35000"/>
                  </a:schemeClr>
                </a:solidFill>
              </a:rPr>
              <a:t>Difference </a:t>
            </a:r>
            <a:r>
              <a:rPr lang="en-US" sz="1600" dirty="0">
                <a:solidFill>
                  <a:schemeClr val="tx1">
                    <a:lumMod val="65000"/>
                    <a:lumOff val="35000"/>
                  </a:schemeClr>
                </a:solidFill>
              </a:rPr>
              <a:t>Machine that lays the foundation for all programming languages.</a:t>
            </a:r>
          </a:p>
        </p:txBody>
      </p:sp>
      <p:pic>
        <p:nvPicPr>
          <p:cNvPr id="4198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3444" y="3320761"/>
            <a:ext cx="236220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066800" y="1887378"/>
            <a:ext cx="7620000" cy="1107996"/>
          </a:xfrm>
          <a:prstGeom prst="rect">
            <a:avLst/>
          </a:prstGeom>
        </p:spPr>
        <p:txBody>
          <a:bodyPr wrap="square">
            <a:spAutoFit/>
          </a:bodyPr>
          <a:lstStyle/>
          <a:p>
            <a:pPr marL="285750" indent="-285750" algn="just">
              <a:buFont typeface="Wingdings" panose="05000000000000000000" pitchFamily="2" charset="2"/>
              <a:buChar char="q"/>
            </a:pPr>
            <a:r>
              <a:rPr lang="en-US" dirty="0">
                <a:solidFill>
                  <a:schemeClr val="tx1">
                    <a:lumMod val="65000"/>
                    <a:lumOff val="35000"/>
                  </a:schemeClr>
                </a:solidFill>
              </a:rPr>
              <a:t>1944-45: </a:t>
            </a:r>
            <a:r>
              <a:rPr lang="en-US" dirty="0" smtClean="0">
                <a:solidFill>
                  <a:schemeClr val="tx1">
                    <a:lumMod val="65000"/>
                    <a:lumOff val="35000"/>
                  </a:schemeClr>
                </a:solidFill>
              </a:rPr>
              <a:t> </a:t>
            </a:r>
            <a:r>
              <a:rPr lang="en-US" b="1" dirty="0" smtClean="0">
                <a:solidFill>
                  <a:schemeClr val="accent2">
                    <a:lumMod val="75000"/>
                  </a:schemeClr>
                </a:solidFill>
              </a:rPr>
              <a:t>Plankalkül</a:t>
            </a:r>
            <a:r>
              <a:rPr lang="en-US" dirty="0">
                <a:solidFill>
                  <a:schemeClr val="tx1">
                    <a:lumMod val="65000"/>
                    <a:lumOff val="35000"/>
                  </a:schemeClr>
                </a:solidFill>
              </a:rPr>
              <a:t> </a:t>
            </a:r>
            <a:r>
              <a:rPr lang="en-US" sz="1600" dirty="0" smtClean="0">
                <a:solidFill>
                  <a:schemeClr val="tx1">
                    <a:lumMod val="65000"/>
                    <a:lumOff val="35000"/>
                  </a:schemeClr>
                </a:solidFill>
              </a:rPr>
              <a:t>Somewhere </a:t>
            </a:r>
            <a:r>
              <a:rPr lang="en-US" sz="1600" dirty="0">
                <a:solidFill>
                  <a:schemeClr val="tx1">
                    <a:lumMod val="65000"/>
                    <a:lumOff val="35000"/>
                  </a:schemeClr>
                </a:solidFill>
              </a:rPr>
              <a:t>between 1944-45, Konrad </a:t>
            </a:r>
            <a:r>
              <a:rPr lang="en-US" sz="1600" dirty="0" err="1">
                <a:solidFill>
                  <a:schemeClr val="tx1">
                    <a:lumMod val="65000"/>
                    <a:lumOff val="35000"/>
                  </a:schemeClr>
                </a:solidFill>
              </a:rPr>
              <a:t>Zuse</a:t>
            </a:r>
            <a:r>
              <a:rPr lang="en-US" sz="1600" dirty="0">
                <a:solidFill>
                  <a:schemeClr val="tx1">
                    <a:lumMod val="65000"/>
                    <a:lumOff val="35000"/>
                  </a:schemeClr>
                </a:solidFill>
              </a:rPr>
              <a:t> developed the first ‘</a:t>
            </a:r>
            <a:r>
              <a:rPr lang="en-US" sz="1600" dirty="0" smtClean="0">
                <a:solidFill>
                  <a:schemeClr val="tx1">
                    <a:lumMod val="65000"/>
                    <a:lumOff val="35000"/>
                  </a:schemeClr>
                </a:solidFill>
              </a:rPr>
              <a:t>real’ programming </a:t>
            </a:r>
            <a:r>
              <a:rPr lang="en-US" sz="1600" dirty="0">
                <a:solidFill>
                  <a:schemeClr val="tx1">
                    <a:lumMod val="65000"/>
                    <a:lumOff val="35000"/>
                  </a:schemeClr>
                </a:solidFill>
              </a:rPr>
              <a:t>language called Plankalkül (Plan Calculus).  </a:t>
            </a:r>
            <a:r>
              <a:rPr lang="en-US" sz="1600" dirty="0" smtClean="0">
                <a:solidFill>
                  <a:schemeClr val="tx1">
                    <a:lumMod val="65000"/>
                    <a:lumOff val="35000"/>
                  </a:schemeClr>
                </a:solidFill>
              </a:rPr>
              <a:t>Zeus’s </a:t>
            </a:r>
            <a:r>
              <a:rPr lang="en-US" sz="1600" dirty="0">
                <a:solidFill>
                  <a:schemeClr val="tx1">
                    <a:lumMod val="65000"/>
                    <a:lumOff val="35000"/>
                  </a:schemeClr>
                </a:solidFill>
              </a:rPr>
              <a:t>language (among other things) allowed for the </a:t>
            </a:r>
            <a:r>
              <a:rPr lang="en-US" sz="1600" dirty="0" smtClean="0">
                <a:solidFill>
                  <a:schemeClr val="tx1">
                    <a:lumMod val="65000"/>
                    <a:lumOff val="35000"/>
                  </a:schemeClr>
                </a:solidFill>
              </a:rPr>
              <a:t>creations </a:t>
            </a:r>
            <a:r>
              <a:rPr lang="en-US" sz="1600" dirty="0">
                <a:solidFill>
                  <a:schemeClr val="tx1">
                    <a:lumMod val="65000"/>
                    <a:lumOff val="35000"/>
                  </a:schemeClr>
                </a:solidFill>
              </a:rPr>
              <a:t>of procedures, which stored chunks of code </a:t>
            </a:r>
            <a:r>
              <a:rPr lang="en-US" sz="1600" dirty="0" smtClean="0">
                <a:solidFill>
                  <a:schemeClr val="tx1">
                    <a:lumMod val="65000"/>
                    <a:lumOff val="35000"/>
                  </a:schemeClr>
                </a:solidFill>
              </a:rPr>
              <a:t>that </a:t>
            </a:r>
            <a:r>
              <a:rPr lang="en-US" sz="1600" dirty="0">
                <a:solidFill>
                  <a:schemeClr val="tx1">
                    <a:lumMod val="65000"/>
                    <a:lumOff val="35000"/>
                  </a:schemeClr>
                </a:solidFill>
              </a:rPr>
              <a:t>could be invoked over and over to perform </a:t>
            </a:r>
            <a:r>
              <a:rPr lang="en-US" sz="1600" dirty="0" smtClean="0">
                <a:solidFill>
                  <a:schemeClr val="tx1">
                    <a:lumMod val="65000"/>
                    <a:lumOff val="35000"/>
                  </a:schemeClr>
                </a:solidFill>
              </a:rPr>
              <a:t>routine </a:t>
            </a:r>
            <a:r>
              <a:rPr lang="en-US" sz="1600" dirty="0">
                <a:solidFill>
                  <a:schemeClr val="tx1">
                    <a:lumMod val="65000"/>
                    <a:lumOff val="35000"/>
                  </a:schemeClr>
                </a:solidFill>
              </a:rPr>
              <a:t>operations.</a:t>
            </a:r>
          </a:p>
        </p:txBody>
      </p:sp>
      <p:pic>
        <p:nvPicPr>
          <p:cNvPr id="4198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689" y="3320761"/>
            <a:ext cx="357120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6272862" y="5715000"/>
            <a:ext cx="1287853" cy="338554"/>
          </a:xfrm>
          <a:prstGeom prst="rect">
            <a:avLst/>
          </a:prstGeom>
        </p:spPr>
        <p:txBody>
          <a:bodyPr wrap="none">
            <a:spAutoFit/>
          </a:bodyPr>
          <a:lstStyle/>
          <a:p>
            <a:r>
              <a:rPr lang="en-US" sz="1600" dirty="0">
                <a:solidFill>
                  <a:schemeClr val="bg1">
                    <a:lumMod val="75000"/>
                  </a:schemeClr>
                </a:solidFill>
              </a:rPr>
              <a:t>Ada Lovelace</a:t>
            </a:r>
          </a:p>
        </p:txBody>
      </p:sp>
      <p:sp>
        <p:nvSpPr>
          <p:cNvPr id="10" name="Rectangle 9"/>
          <p:cNvSpPr/>
          <p:nvPr/>
        </p:nvSpPr>
        <p:spPr>
          <a:xfrm>
            <a:off x="2517893" y="5699611"/>
            <a:ext cx="1267206" cy="338554"/>
          </a:xfrm>
          <a:prstGeom prst="rect">
            <a:avLst/>
          </a:prstGeom>
        </p:spPr>
        <p:txBody>
          <a:bodyPr wrap="none">
            <a:spAutoFit/>
          </a:bodyPr>
          <a:lstStyle/>
          <a:p>
            <a:r>
              <a:rPr lang="en-US" sz="1600" dirty="0">
                <a:solidFill>
                  <a:schemeClr val="bg1">
                    <a:lumMod val="75000"/>
                  </a:schemeClr>
                </a:solidFill>
              </a:rPr>
              <a:t>Konrad </a:t>
            </a:r>
            <a:r>
              <a:rPr lang="en-US" sz="1600" dirty="0" err="1">
                <a:solidFill>
                  <a:schemeClr val="bg1">
                    <a:lumMod val="75000"/>
                  </a:schemeClr>
                </a:solidFill>
              </a:rPr>
              <a:t>Zuse</a:t>
            </a:r>
            <a:endParaRPr lang="en-US" sz="1600" dirty="0">
              <a:solidFill>
                <a:schemeClr val="bg1">
                  <a:lumMod val="75000"/>
                </a:schemeClr>
              </a:solidFill>
            </a:endParaRPr>
          </a:p>
        </p:txBody>
      </p:sp>
      <p:sp>
        <p:nvSpPr>
          <p:cNvPr id="11" name="TextBox 10"/>
          <p:cNvSpPr txBox="1"/>
          <p:nvPr/>
        </p:nvSpPr>
        <p:spPr>
          <a:xfrm rot="16200000">
            <a:off x="-1615848" y="3204003"/>
            <a:ext cx="4188025" cy="523220"/>
          </a:xfrm>
          <a:prstGeom prst="rect">
            <a:avLst/>
          </a:prstGeom>
          <a:noFill/>
        </p:spPr>
        <p:txBody>
          <a:bodyPr wrap="square" rtlCol="0">
            <a:spAutoFit/>
          </a:bodyPr>
          <a:lstStyle/>
          <a:p>
            <a:pPr algn="ctr"/>
            <a:r>
              <a:rPr lang="en-US" sz="2800" b="1" dirty="0" smtClean="0">
                <a:solidFill>
                  <a:schemeClr val="bg2">
                    <a:lumMod val="75000"/>
                  </a:schemeClr>
                </a:solidFill>
              </a:rPr>
              <a:t>Game Changer</a:t>
            </a:r>
            <a:endParaRPr lang="en-US" sz="2800" b="1" dirty="0">
              <a:solidFill>
                <a:schemeClr val="bg2">
                  <a:lumMod val="75000"/>
                </a:schemeClr>
              </a:solidFill>
            </a:endParaRPr>
          </a:p>
        </p:txBody>
      </p:sp>
    </p:spTree>
    <p:extLst>
      <p:ext uri="{BB962C8B-B14F-4D97-AF65-F5344CB8AC3E}">
        <p14:creationId xmlns:p14="http://schemas.microsoft.com/office/powerpoint/2010/main" val="75657527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3443250" cy="369332"/>
          </a:xfrm>
          <a:prstGeom prst="rect">
            <a:avLst/>
          </a:prstGeom>
        </p:spPr>
        <p:txBody>
          <a:bodyPr wrap="none">
            <a:spAutoFit/>
          </a:bodyPr>
          <a:lstStyle/>
          <a:p>
            <a:r>
              <a:rPr lang="en-US" b="1" dirty="0">
                <a:solidFill>
                  <a:schemeClr val="accent2">
                    <a:lumMod val="75000"/>
                  </a:schemeClr>
                </a:solidFill>
              </a:rPr>
              <a:t>Comparison of two </a:t>
            </a:r>
            <a:r>
              <a:rPr lang="en-US" b="1" dirty="0" smtClean="0">
                <a:solidFill>
                  <a:schemeClr val="accent2">
                    <a:lumMod val="75000"/>
                  </a:schemeClr>
                </a:solidFill>
              </a:rPr>
              <a:t>Languages</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4219693457"/>
              </p:ext>
            </p:extLst>
          </p:nvPr>
        </p:nvGraphicFramePr>
        <p:xfrm>
          <a:off x="1295400" y="914400"/>
          <a:ext cx="7391400" cy="5191760"/>
        </p:xfrm>
        <a:graphic>
          <a:graphicData uri="http://schemas.openxmlformats.org/drawingml/2006/table">
            <a:tbl>
              <a:tblPr firstRow="1" bandRow="1">
                <a:tableStyleId>{5C22544A-7EE6-4342-B048-85BDC9FD1C3A}</a:tableStyleId>
              </a:tblPr>
              <a:tblGrid>
                <a:gridCol w="767048"/>
                <a:gridCol w="2280952"/>
                <a:gridCol w="4343400"/>
              </a:tblGrid>
              <a:tr h="370840">
                <a:tc>
                  <a:txBody>
                    <a:bodyPr/>
                    <a:lstStyle/>
                    <a:p>
                      <a:pPr algn="ctr"/>
                      <a:r>
                        <a:rPr lang="en-US" dirty="0" smtClean="0"/>
                        <a:t>N</a:t>
                      </a:r>
                      <a:endParaRPr lang="en-US" dirty="0"/>
                    </a:p>
                  </a:txBody>
                  <a:tcPr/>
                </a:tc>
                <a:tc>
                  <a:txBody>
                    <a:bodyPr/>
                    <a:lstStyle/>
                    <a:p>
                      <a:pPr algn="ctr"/>
                      <a:r>
                        <a:rPr lang="en-US" dirty="0" smtClean="0"/>
                        <a:t>Title</a:t>
                      </a:r>
                      <a:endParaRPr lang="en-US" dirty="0"/>
                    </a:p>
                  </a:txBody>
                  <a:tcPr/>
                </a:tc>
                <a:tc>
                  <a:txBody>
                    <a:bodyPr/>
                    <a:lstStyle/>
                    <a:p>
                      <a:pPr algn="ctr"/>
                      <a:r>
                        <a:rPr lang="en-US" dirty="0" smtClean="0"/>
                        <a:t>Student</a:t>
                      </a:r>
                      <a:endParaRPr lang="en-US" dirty="0"/>
                    </a:p>
                  </a:txBody>
                  <a:tcPr/>
                </a:tc>
              </a:tr>
              <a:tr h="370840">
                <a:tc>
                  <a:txBody>
                    <a:bodyPr/>
                    <a:lstStyle/>
                    <a:p>
                      <a:r>
                        <a:rPr lang="en-US" dirty="0" smtClean="0"/>
                        <a:t>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Python vs Julia</a:t>
                      </a:r>
                    </a:p>
                  </a:txBody>
                  <a:tcPr/>
                </a:tc>
                <a:tc>
                  <a:txBody>
                    <a:bodyPr/>
                    <a:lstStyle/>
                    <a:p>
                      <a:pPr algn="l"/>
                      <a:r>
                        <a:rPr lang="en-US" dirty="0" err="1" smtClean="0"/>
                        <a:t>Parsa</a:t>
                      </a:r>
                      <a:r>
                        <a:rPr lang="en-US" dirty="0" smtClean="0"/>
                        <a:t> </a:t>
                      </a:r>
                      <a:r>
                        <a:rPr lang="en-US" dirty="0" err="1" smtClean="0"/>
                        <a:t>Arianpoor</a:t>
                      </a:r>
                      <a:endParaRPr lang="en-US" dirty="0"/>
                    </a:p>
                  </a:txBody>
                  <a:tcPr/>
                </a:tc>
              </a:tr>
              <a:tr h="370840">
                <a:tc>
                  <a:txBody>
                    <a:bodyPr/>
                    <a:lstStyle/>
                    <a:p>
                      <a:r>
                        <a:rPr lang="en-US" dirty="0" smtClean="0"/>
                        <a:t>2</a:t>
                      </a:r>
                      <a:endParaRPr lang="en-US" dirty="0"/>
                    </a:p>
                  </a:txBody>
                  <a:tcPr/>
                </a:tc>
                <a:tc>
                  <a:txBody>
                    <a:bodyPr/>
                    <a:lstStyle/>
                    <a:p>
                      <a:r>
                        <a:rPr lang="en-US" dirty="0" smtClean="0"/>
                        <a:t>PHP vs</a:t>
                      </a:r>
                      <a:r>
                        <a:rPr lang="en-US" baseline="0" dirty="0" smtClean="0"/>
                        <a:t> </a:t>
                      </a:r>
                      <a:r>
                        <a:rPr lang="en-US" dirty="0" smtClean="0"/>
                        <a:t>Ruby</a:t>
                      </a:r>
                      <a:endParaRPr lang="en-US" dirty="0"/>
                    </a:p>
                  </a:txBody>
                  <a:tcPr/>
                </a:tc>
                <a:tc>
                  <a:txBody>
                    <a:bodyPr/>
                    <a:lstStyle/>
                    <a:p>
                      <a:pPr algn="l"/>
                      <a:r>
                        <a:rPr lang="en-US" dirty="0" err="1" smtClean="0"/>
                        <a:t>Abdorahman</a:t>
                      </a:r>
                      <a:r>
                        <a:rPr lang="en-US" dirty="0" smtClean="0"/>
                        <a:t> </a:t>
                      </a:r>
                      <a:r>
                        <a:rPr lang="en-US" dirty="0" err="1" smtClean="0"/>
                        <a:t>Bigonahi</a:t>
                      </a:r>
                      <a:endParaRPr lang="en-US" dirty="0"/>
                    </a:p>
                  </a:txBody>
                  <a:tcPr/>
                </a:tc>
              </a:tr>
              <a:tr h="370840">
                <a:tc>
                  <a:txBody>
                    <a:bodyPr/>
                    <a:lstStyle/>
                    <a:p>
                      <a:r>
                        <a:rPr lang="en-US" dirty="0" smtClean="0"/>
                        <a:t>3</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PowerShell vs Bash</a:t>
                      </a:r>
                    </a:p>
                  </a:txBody>
                  <a:tcPr/>
                </a:tc>
                <a:tc>
                  <a:txBody>
                    <a:bodyPr/>
                    <a:lstStyle/>
                    <a:p>
                      <a:pPr algn="l"/>
                      <a:r>
                        <a:rPr lang="en-US" dirty="0" err="1" smtClean="0"/>
                        <a:t>Aliakbar</a:t>
                      </a:r>
                      <a:r>
                        <a:rPr lang="en-US" dirty="0" smtClean="0"/>
                        <a:t> </a:t>
                      </a:r>
                      <a:r>
                        <a:rPr lang="en-US" dirty="0" err="1" smtClean="0"/>
                        <a:t>Makarian</a:t>
                      </a:r>
                      <a:endParaRPr lang="en-US" dirty="0"/>
                    </a:p>
                  </a:txBody>
                  <a:tcPr/>
                </a:tc>
              </a:tr>
              <a:tr h="370840">
                <a:tc>
                  <a:txBody>
                    <a:bodyPr/>
                    <a:lstStyle/>
                    <a:p>
                      <a:r>
                        <a:rPr lang="en-US" dirty="0" smtClean="0"/>
                        <a:t>4</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 vs Java</a:t>
                      </a:r>
                    </a:p>
                  </a:txBody>
                  <a:tcPr/>
                </a:tc>
                <a:tc>
                  <a:txBody>
                    <a:bodyPr/>
                    <a:lstStyle/>
                    <a:p>
                      <a:pPr algn="l"/>
                      <a:r>
                        <a:rPr lang="en-US" dirty="0" err="1" smtClean="0"/>
                        <a:t>Sina</a:t>
                      </a:r>
                      <a:r>
                        <a:rPr lang="en-US" dirty="0" smtClean="0"/>
                        <a:t> </a:t>
                      </a:r>
                      <a:r>
                        <a:rPr lang="en-US" dirty="0" err="1" smtClean="0"/>
                        <a:t>Abbasi</a:t>
                      </a:r>
                      <a:r>
                        <a:rPr lang="en-US" dirty="0" smtClean="0"/>
                        <a:t>, </a:t>
                      </a:r>
                      <a:r>
                        <a:rPr lang="en-US" dirty="0" err="1" smtClean="0"/>
                        <a:t>Alireza</a:t>
                      </a:r>
                      <a:r>
                        <a:rPr lang="en-US" dirty="0" smtClean="0"/>
                        <a:t> </a:t>
                      </a:r>
                      <a:r>
                        <a:rPr lang="en-US" dirty="0" err="1" smtClean="0"/>
                        <a:t>Sharifi</a:t>
                      </a:r>
                      <a:endParaRPr lang="en-US" dirty="0"/>
                    </a:p>
                  </a:txBody>
                  <a:tcPr/>
                </a:tc>
              </a:tr>
              <a:tr h="370840">
                <a:tc>
                  <a:txBody>
                    <a:bodyPr/>
                    <a:lstStyle/>
                    <a:p>
                      <a:r>
                        <a:rPr lang="en-US" dirty="0" smtClean="0"/>
                        <a:t>5</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Kotlin</a:t>
                      </a:r>
                    </a:p>
                  </a:txBody>
                  <a:tcPr/>
                </a:tc>
                <a:tc>
                  <a:txBody>
                    <a:bodyPr/>
                    <a:lstStyle/>
                    <a:p>
                      <a:r>
                        <a:rPr lang="en-US" dirty="0" err="1" smtClean="0"/>
                        <a:t>Mohammadreza</a:t>
                      </a:r>
                      <a:r>
                        <a:rPr lang="en-US" dirty="0" smtClean="0"/>
                        <a:t> </a:t>
                      </a:r>
                      <a:r>
                        <a:rPr lang="en-US" dirty="0" err="1" smtClean="0"/>
                        <a:t>HaydariKia</a:t>
                      </a:r>
                      <a:endParaRPr lang="en-US" dirty="0"/>
                    </a:p>
                  </a:txBody>
                  <a:tcPr/>
                </a:tc>
              </a:tr>
              <a:tr h="370840">
                <a:tc>
                  <a:txBody>
                    <a:bodyPr/>
                    <a:lstStyle/>
                    <a:p>
                      <a:r>
                        <a:rPr lang="en-US" dirty="0" smtClean="0"/>
                        <a:t>6</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Objective-C vs Swift</a:t>
                      </a:r>
                    </a:p>
                  </a:txBody>
                  <a:tcPr/>
                </a:tc>
                <a:tc>
                  <a:txBody>
                    <a:bodyPr/>
                    <a:lstStyle/>
                    <a:p>
                      <a:endParaRPr lang="en-US" dirty="0"/>
                    </a:p>
                  </a:txBody>
                  <a:tcPr/>
                </a:tc>
              </a:tr>
              <a:tr h="370840">
                <a:tc>
                  <a:txBody>
                    <a:bodyPr/>
                    <a:lstStyle/>
                    <a:p>
                      <a:r>
                        <a:rPr lang="en-US" dirty="0" smtClean="0"/>
                        <a:t>7</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Erlang vs Elixir</a:t>
                      </a:r>
                    </a:p>
                  </a:txBody>
                  <a:tcPr/>
                </a:tc>
                <a:tc>
                  <a:txBody>
                    <a:bodyPr/>
                    <a:lstStyle/>
                    <a:p>
                      <a:pPr algn="l"/>
                      <a:r>
                        <a:rPr lang="en-US" dirty="0" smtClean="0"/>
                        <a:t>Mohammad</a:t>
                      </a:r>
                      <a:r>
                        <a:rPr lang="en-US" baseline="0" dirty="0" smtClean="0"/>
                        <a:t> </a:t>
                      </a:r>
                      <a:r>
                        <a:rPr lang="en-US" baseline="0" dirty="0" err="1" smtClean="0"/>
                        <a:t>Farazendeh</a:t>
                      </a:r>
                      <a:r>
                        <a:rPr lang="en-US" baseline="0" dirty="0" smtClean="0"/>
                        <a:t>, </a:t>
                      </a:r>
                      <a:r>
                        <a:rPr lang="en-US" baseline="0" dirty="0" err="1" smtClean="0"/>
                        <a:t>Omidreza</a:t>
                      </a:r>
                      <a:r>
                        <a:rPr lang="en-US" baseline="0" dirty="0" smtClean="0"/>
                        <a:t> </a:t>
                      </a:r>
                      <a:r>
                        <a:rPr lang="en-US" baseline="0" dirty="0" err="1" smtClean="0"/>
                        <a:t>Sanjari</a:t>
                      </a:r>
                      <a:endParaRPr lang="en-US" dirty="0"/>
                    </a:p>
                  </a:txBody>
                  <a:tcPr/>
                </a:tc>
              </a:tr>
              <a:tr h="370840">
                <a:tc>
                  <a:txBody>
                    <a:bodyPr/>
                    <a:lstStyle/>
                    <a:p>
                      <a:r>
                        <a:rPr lang="en-US" dirty="0" smtClean="0"/>
                        <a:t>8</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Lua vs Perl</a:t>
                      </a:r>
                    </a:p>
                  </a:txBody>
                  <a:tcPr/>
                </a:tc>
                <a:tc>
                  <a:txBody>
                    <a:bodyPr/>
                    <a:lstStyle/>
                    <a:p>
                      <a:r>
                        <a:rPr lang="en-US" dirty="0" smtClean="0"/>
                        <a:t>S. </a:t>
                      </a:r>
                      <a:r>
                        <a:rPr lang="en-US" dirty="0" err="1" smtClean="0"/>
                        <a:t>Mickaeil</a:t>
                      </a:r>
                      <a:r>
                        <a:rPr lang="en-US" dirty="0" smtClean="0"/>
                        <a:t> </a:t>
                      </a:r>
                      <a:r>
                        <a:rPr lang="en-US" dirty="0" err="1" smtClean="0"/>
                        <a:t>Sediqe</a:t>
                      </a:r>
                      <a:r>
                        <a:rPr lang="en-US" dirty="0" smtClean="0"/>
                        <a:t>, Ali </a:t>
                      </a:r>
                      <a:r>
                        <a:rPr lang="en-US" dirty="0" err="1" smtClean="0"/>
                        <a:t>Qanbari</a:t>
                      </a:r>
                      <a:endParaRPr lang="en-US" dirty="0"/>
                    </a:p>
                  </a:txBody>
                  <a:tcPr/>
                </a:tc>
              </a:tr>
              <a:tr h="370840">
                <a:tc>
                  <a:txBody>
                    <a:bodyPr/>
                    <a:lstStyle/>
                    <a:p>
                      <a:r>
                        <a:rPr lang="en-US" dirty="0" smtClean="0"/>
                        <a:t>9</a:t>
                      </a:r>
                      <a:endParaRPr lang="en-US" dirty="0"/>
                    </a:p>
                  </a:txBody>
                  <a:tcPr/>
                </a:tc>
                <a:tc>
                  <a:txBody>
                    <a:bodyPr/>
                    <a:lstStyle/>
                    <a:p>
                      <a:r>
                        <a:rPr lang="en-US" dirty="0" smtClean="0"/>
                        <a:t>Haskell</a:t>
                      </a:r>
                      <a:endParaRPr lang="en-US" dirty="0"/>
                    </a:p>
                  </a:txBody>
                  <a:tcPr/>
                </a:tc>
                <a:tc>
                  <a:txBody>
                    <a:bodyPr/>
                    <a:lstStyle/>
                    <a:p>
                      <a:r>
                        <a:rPr lang="en-US" dirty="0" err="1" smtClean="0"/>
                        <a:t>Fardin</a:t>
                      </a:r>
                      <a:r>
                        <a:rPr lang="en-US" dirty="0" smtClean="0"/>
                        <a:t> </a:t>
                      </a:r>
                      <a:r>
                        <a:rPr lang="en-US" dirty="0" err="1" smtClean="0"/>
                        <a:t>Sedaqat</a:t>
                      </a:r>
                      <a:endParaRPr lang="en-US" dirty="0"/>
                    </a:p>
                  </a:txBody>
                  <a:tcPr/>
                </a:tc>
              </a:tr>
              <a:tr h="370840">
                <a:tc>
                  <a:txBody>
                    <a:bodyPr/>
                    <a:lstStyle/>
                    <a:p>
                      <a:r>
                        <a:rPr lang="en-US" dirty="0" smtClean="0"/>
                        <a:t>10</a:t>
                      </a:r>
                      <a:endParaRPr lang="en-US" dirty="0"/>
                    </a:p>
                  </a:txBody>
                  <a:tcPr/>
                </a:tc>
                <a:tc>
                  <a:txBody>
                    <a:bodyPr/>
                    <a:lstStyle/>
                    <a:p>
                      <a:r>
                        <a:rPr lang="en-US" dirty="0" smtClean="0"/>
                        <a:t>oCaml</a:t>
                      </a:r>
                      <a:endParaRPr lang="en-US" dirty="0"/>
                    </a:p>
                  </a:txBody>
                  <a:tcPr/>
                </a:tc>
                <a:tc>
                  <a:txBody>
                    <a:bodyPr/>
                    <a:lstStyle/>
                    <a:p>
                      <a:pPr algn="l"/>
                      <a:endParaRPr lang="en-US" dirty="0"/>
                    </a:p>
                  </a:txBody>
                  <a:tcPr/>
                </a:tc>
              </a:tr>
              <a:tr h="370840">
                <a:tc>
                  <a:txBody>
                    <a:bodyPr/>
                    <a:lstStyle/>
                    <a:p>
                      <a:r>
                        <a:rPr lang="en-US" dirty="0" smtClean="0"/>
                        <a:t>11</a:t>
                      </a:r>
                      <a:endParaRPr lang="en-US" dirty="0"/>
                    </a:p>
                  </a:txBody>
                  <a:tcPr/>
                </a:tc>
                <a:tc>
                  <a:txBody>
                    <a:bodyPr/>
                    <a:lstStyle/>
                    <a:p>
                      <a:r>
                        <a:rPr lang="en-US" dirty="0" smtClean="0"/>
                        <a:t>Elm</a:t>
                      </a:r>
                      <a:r>
                        <a:rPr lang="en-US" baseline="0" dirty="0" smtClean="0"/>
                        <a:t> vs Dart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Amin </a:t>
                      </a:r>
                      <a:r>
                        <a:rPr lang="en-US" dirty="0" err="1" smtClean="0"/>
                        <a:t>Khoshi</a:t>
                      </a:r>
                      <a:r>
                        <a:rPr lang="en-US" dirty="0" smtClean="0"/>
                        <a:t>, Abbas </a:t>
                      </a:r>
                      <a:r>
                        <a:rPr lang="en-US" dirty="0" err="1" smtClean="0"/>
                        <a:t>Kargar</a:t>
                      </a:r>
                      <a:r>
                        <a:rPr lang="en-US" dirty="0" smtClean="0"/>
                        <a:t> </a:t>
                      </a:r>
                      <a:r>
                        <a:rPr lang="en-US" dirty="0" err="1" smtClean="0"/>
                        <a:t>Jahromi</a:t>
                      </a:r>
                      <a:endParaRPr lang="en-US" dirty="0" smtClean="0"/>
                    </a:p>
                  </a:txBody>
                  <a:tcPr/>
                </a:tc>
              </a:tr>
              <a:tr h="370840">
                <a:tc>
                  <a:txBody>
                    <a:bodyPr/>
                    <a:lstStyle/>
                    <a:p>
                      <a:r>
                        <a:rPr lang="en-US" dirty="0" smtClean="0"/>
                        <a:t>12</a:t>
                      </a:r>
                      <a:endParaRPr lang="en-US" dirty="0"/>
                    </a:p>
                  </a:txBody>
                  <a:tcPr/>
                </a:tc>
                <a:tc>
                  <a:txBody>
                    <a:bodyPr/>
                    <a:lstStyle/>
                    <a:p>
                      <a:r>
                        <a:rPr lang="en-US" dirty="0" smtClean="0"/>
                        <a:t>Golang</a:t>
                      </a:r>
                      <a:endParaRPr lang="en-US" dirty="0"/>
                    </a:p>
                  </a:txBody>
                  <a:tcPr/>
                </a:tc>
                <a:tc>
                  <a:txBody>
                    <a:bodyPr/>
                    <a:lstStyle/>
                    <a:p>
                      <a:pPr algn="l"/>
                      <a:r>
                        <a:rPr lang="en-US" dirty="0" smtClean="0"/>
                        <a:t>Mahdi </a:t>
                      </a:r>
                      <a:r>
                        <a:rPr lang="en-US" smtClean="0"/>
                        <a:t>Salari</a:t>
                      </a:r>
                      <a:endParaRPr lang="en-US" dirty="0"/>
                    </a:p>
                  </a:txBody>
                  <a:tcPr/>
                </a:tc>
              </a:tr>
              <a:tr h="370840">
                <a:tc>
                  <a:txBody>
                    <a:bodyPr/>
                    <a:lstStyle/>
                    <a:p>
                      <a:r>
                        <a:rPr lang="en-US" dirty="0" smtClean="0"/>
                        <a:t>13</a:t>
                      </a:r>
                      <a:endParaRPr lang="en-US" dirty="0"/>
                    </a:p>
                  </a:txBody>
                  <a:tcPr/>
                </a:tc>
                <a:tc>
                  <a:txBody>
                    <a:bodyPr/>
                    <a:lstStyle/>
                    <a:p>
                      <a:r>
                        <a:rPr lang="en-US" baseline="0" dirty="0" smtClean="0"/>
                        <a:t>Scala</a:t>
                      </a:r>
                      <a:endParaRPr lang="en-US" dirty="0"/>
                    </a:p>
                  </a:txBody>
                  <a:tcPr/>
                </a:tc>
                <a:tc>
                  <a:txBody>
                    <a:bodyPr/>
                    <a:lstStyle/>
                    <a:p>
                      <a:pPr algn="l"/>
                      <a:r>
                        <a:rPr lang="en-US" dirty="0" err="1" smtClean="0"/>
                        <a:t>Mohammadhadi</a:t>
                      </a:r>
                      <a:r>
                        <a:rPr lang="en-US" dirty="0" smtClean="0"/>
                        <a:t> </a:t>
                      </a:r>
                      <a:r>
                        <a:rPr lang="en-US" dirty="0" err="1" smtClean="0"/>
                        <a:t>Jedabi</a:t>
                      </a:r>
                      <a:endParaRPr lang="en-US" dirty="0"/>
                    </a:p>
                  </a:txBody>
                  <a:tcPr/>
                </a:tc>
              </a:tr>
            </a:tbl>
          </a:graphicData>
        </a:graphic>
      </p:graphicFrame>
      <p:sp>
        <p:nvSpPr>
          <p:cNvPr id="8" name="Slide Number Placeholder 7"/>
          <p:cNvSpPr>
            <a:spLocks noGrp="1"/>
          </p:cNvSpPr>
          <p:nvPr>
            <p:ph type="sldNum" sz="quarter" idx="12"/>
          </p:nvPr>
        </p:nvSpPr>
        <p:spPr/>
        <p:txBody>
          <a:bodyPr/>
          <a:lstStyle/>
          <a:p>
            <a:fld id="{B6F15528-21DE-4FAA-801E-634DDDAF4B2B}" type="slidenum">
              <a:rPr lang="en-US" smtClean="0"/>
              <a:pPr/>
              <a:t>60</a:t>
            </a:fld>
            <a:endParaRPr lang="en-US"/>
          </a:p>
        </p:txBody>
      </p:sp>
      <p:sp>
        <p:nvSpPr>
          <p:cNvPr id="9" name="TextBox 8"/>
          <p:cNvSpPr txBox="1"/>
          <p:nvPr/>
        </p:nvSpPr>
        <p:spPr>
          <a:xfrm>
            <a:off x="1295400" y="6324600"/>
            <a:ext cx="7391400" cy="369332"/>
          </a:xfrm>
          <a:prstGeom prst="rect">
            <a:avLst/>
          </a:prstGeom>
          <a:noFill/>
        </p:spPr>
        <p:txBody>
          <a:bodyPr wrap="square" rtlCol="0">
            <a:spAutoFit/>
          </a:bodyPr>
          <a:lstStyle/>
          <a:p>
            <a:r>
              <a:rPr lang="en-US" dirty="0" smtClean="0"/>
              <a:t>*Students </a:t>
            </a:r>
            <a:r>
              <a:rPr lang="en-US" dirty="0"/>
              <a:t>must write </a:t>
            </a:r>
            <a:r>
              <a:rPr lang="en-US" dirty="0" smtClean="0"/>
              <a:t>one or two </a:t>
            </a:r>
            <a:r>
              <a:rPr lang="en-US" dirty="0"/>
              <a:t>report on the language presented.</a:t>
            </a:r>
          </a:p>
        </p:txBody>
      </p:sp>
    </p:spTree>
    <p:extLst>
      <p:ext uri="{BB962C8B-B14F-4D97-AF65-F5344CB8AC3E}">
        <p14:creationId xmlns:p14="http://schemas.microsoft.com/office/powerpoint/2010/main" val="29688536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graphicFrame>
        <p:nvGraphicFramePr>
          <p:cNvPr id="7" name="Table 6"/>
          <p:cNvGraphicFramePr>
            <a:graphicFrameLocks noGrp="1"/>
          </p:cNvGraphicFramePr>
          <p:nvPr>
            <p:extLst>
              <p:ext uri="{D42A27DB-BD31-4B8C-83A1-F6EECF244321}">
                <p14:modId xmlns:p14="http://schemas.microsoft.com/office/powerpoint/2010/main" val="4064610348"/>
              </p:ext>
            </p:extLst>
          </p:nvPr>
        </p:nvGraphicFramePr>
        <p:xfrm>
          <a:off x="1295400" y="914400"/>
          <a:ext cx="7391401" cy="5191760"/>
        </p:xfrm>
        <a:graphic>
          <a:graphicData uri="http://schemas.openxmlformats.org/drawingml/2006/table">
            <a:tbl>
              <a:tblPr firstRow="1" bandRow="1">
                <a:tableStyleId>{5C22544A-7EE6-4342-B048-85BDC9FD1C3A}</a:tableStyleId>
              </a:tblPr>
              <a:tblGrid>
                <a:gridCol w="609600"/>
                <a:gridCol w="4083353"/>
                <a:gridCol w="2698448"/>
              </a:tblGrid>
              <a:tr h="370840">
                <a:tc>
                  <a:txBody>
                    <a:bodyPr/>
                    <a:lstStyle/>
                    <a:p>
                      <a:pPr algn="ctr"/>
                      <a:r>
                        <a:rPr lang="en-US" dirty="0" smtClean="0"/>
                        <a:t>N</a:t>
                      </a:r>
                      <a:endParaRPr lang="en-US" dirty="0"/>
                    </a:p>
                  </a:txBody>
                  <a:tcPr/>
                </a:tc>
                <a:tc>
                  <a:txBody>
                    <a:bodyPr/>
                    <a:lstStyle/>
                    <a:p>
                      <a:pPr algn="ctr"/>
                      <a:r>
                        <a:rPr lang="en-US" dirty="0" smtClean="0"/>
                        <a:t>Students</a:t>
                      </a:r>
                      <a:endParaRPr lang="en-US" dirty="0"/>
                    </a:p>
                  </a:txBody>
                  <a:tcPr/>
                </a:tc>
                <a:tc>
                  <a:txBody>
                    <a:bodyPr/>
                    <a:lstStyle/>
                    <a:p>
                      <a:pPr algn="ctr"/>
                      <a:r>
                        <a:rPr lang="en-US" dirty="0" smtClean="0"/>
                        <a:t>Languages</a:t>
                      </a:r>
                      <a:endParaRPr lang="en-US" dirty="0"/>
                    </a:p>
                  </a:txBody>
                  <a:tcPr/>
                </a:tc>
              </a:tr>
              <a:tr h="370840">
                <a:tc>
                  <a:txBody>
                    <a:bodyPr/>
                    <a:lstStyle/>
                    <a:p>
                      <a:pPr algn="ctr"/>
                      <a:r>
                        <a:rPr lang="en-US" dirty="0" smtClean="0"/>
                        <a:t>1</a:t>
                      </a:r>
                      <a:endParaRPr lang="en-US" dirty="0"/>
                    </a:p>
                  </a:txBody>
                  <a:tcPr/>
                </a:tc>
                <a:tc>
                  <a:txBody>
                    <a:bodyPr/>
                    <a:lstStyle/>
                    <a:p>
                      <a:r>
                        <a:rPr lang="en-US" dirty="0" smtClean="0"/>
                        <a:t>Dart</a:t>
                      </a:r>
                      <a:endParaRPr lang="en-US" dirty="0"/>
                    </a:p>
                  </a:txBody>
                  <a:tcPr/>
                </a:tc>
                <a:tc>
                  <a:txBody>
                    <a:bodyPr/>
                    <a:lstStyle/>
                    <a:p>
                      <a:pPr algn="l"/>
                      <a:r>
                        <a:rPr lang="en-US" dirty="0" err="1" smtClean="0"/>
                        <a:t>Alireza</a:t>
                      </a:r>
                      <a:r>
                        <a:rPr lang="en-US" dirty="0" smtClean="0"/>
                        <a:t> </a:t>
                      </a:r>
                      <a:r>
                        <a:rPr lang="en-US" dirty="0" err="1" smtClean="0"/>
                        <a:t>Naseri</a:t>
                      </a:r>
                      <a:r>
                        <a:rPr lang="en-US" dirty="0" smtClean="0"/>
                        <a:t>****</a:t>
                      </a:r>
                      <a:endParaRPr lang="en-US" dirty="0"/>
                    </a:p>
                  </a:txBody>
                  <a:tcPr/>
                </a:tc>
              </a:tr>
              <a:tr h="370840">
                <a:tc>
                  <a:txBody>
                    <a:bodyPr/>
                    <a:lstStyle/>
                    <a:p>
                      <a:pPr algn="ctr"/>
                      <a:r>
                        <a:rPr lang="en-US" dirty="0" smtClean="0"/>
                        <a:t>2</a:t>
                      </a:r>
                      <a:endParaRPr lang="en-US" dirty="0"/>
                    </a:p>
                  </a:txBody>
                  <a:tcPr/>
                </a:tc>
                <a:tc>
                  <a:txBody>
                    <a:bodyPr/>
                    <a:lstStyle/>
                    <a:p>
                      <a:r>
                        <a:rPr lang="en-US" dirty="0" smtClean="0"/>
                        <a:t>Rust</a:t>
                      </a:r>
                      <a:endParaRPr lang="en-US" dirty="0"/>
                    </a:p>
                  </a:txBody>
                  <a:tcPr/>
                </a:tc>
                <a:tc>
                  <a:txBody>
                    <a:bodyPr/>
                    <a:lstStyle/>
                    <a:p>
                      <a:pPr algn="l"/>
                      <a:r>
                        <a:rPr lang="en-US" dirty="0" err="1" smtClean="0"/>
                        <a:t>Mohammadsadeq</a:t>
                      </a:r>
                      <a:r>
                        <a:rPr lang="en-US" dirty="0" smtClean="0"/>
                        <a:t> </a:t>
                      </a:r>
                      <a:r>
                        <a:rPr lang="en-US" smtClean="0"/>
                        <a:t>Mohebi</a:t>
                      </a:r>
                    </a:p>
                  </a:txBody>
                  <a:tcPr/>
                </a:tc>
              </a:tr>
              <a:tr h="370840">
                <a:tc>
                  <a:txBody>
                    <a:bodyPr/>
                    <a:lstStyle/>
                    <a:p>
                      <a:pPr algn="ctr"/>
                      <a:r>
                        <a:rPr lang="en-US" dirty="0" smtClean="0"/>
                        <a:t>3</a:t>
                      </a:r>
                      <a:endParaRPr lang="en-US" dirty="0"/>
                    </a:p>
                  </a:txBody>
                  <a:tcPr/>
                </a:tc>
                <a:tc>
                  <a:txBody>
                    <a:bodyPr/>
                    <a:lstStyle/>
                    <a:p>
                      <a:r>
                        <a:rPr lang="en-US" dirty="0" smtClean="0"/>
                        <a:t>Golang</a:t>
                      </a:r>
                      <a:endParaRPr lang="en-US" dirty="0"/>
                    </a:p>
                  </a:txBody>
                  <a:tcPr/>
                </a:tc>
                <a:tc>
                  <a:txBody>
                    <a:bodyPr/>
                    <a:lstStyle/>
                    <a:p>
                      <a:pPr algn="l"/>
                      <a:r>
                        <a:rPr lang="en-US" dirty="0" err="1" smtClean="0"/>
                        <a:t>Mohammadamin</a:t>
                      </a:r>
                      <a:r>
                        <a:rPr lang="en-US" dirty="0" smtClean="0"/>
                        <a:t> </a:t>
                      </a:r>
                      <a:r>
                        <a:rPr lang="en-US" dirty="0" err="1" smtClean="0"/>
                        <a:t>Naseri</a:t>
                      </a:r>
                      <a:endParaRPr lang="en-US" dirty="0"/>
                    </a:p>
                  </a:txBody>
                  <a:tcPr/>
                </a:tc>
              </a:tr>
              <a:tr h="370840">
                <a:tc>
                  <a:txBody>
                    <a:bodyPr/>
                    <a:lstStyle/>
                    <a:p>
                      <a:pPr algn="ctr"/>
                      <a:r>
                        <a:rPr lang="en-US" dirty="0" smtClean="0"/>
                        <a:t>4</a:t>
                      </a:r>
                      <a:endParaRPr lang="en-US" dirty="0"/>
                    </a:p>
                  </a:txBody>
                  <a:tcPr/>
                </a:tc>
                <a:tc>
                  <a:txBody>
                    <a:bodyPr/>
                    <a:lstStyle/>
                    <a:p>
                      <a:r>
                        <a:rPr lang="en-US" dirty="0" smtClean="0"/>
                        <a:t>Groovy</a:t>
                      </a:r>
                      <a:endParaRPr lang="en-US" dirty="0"/>
                    </a:p>
                  </a:txBody>
                  <a:tcPr/>
                </a:tc>
                <a:tc>
                  <a:txBody>
                    <a:bodyPr/>
                    <a:lstStyle/>
                    <a:p>
                      <a:pPr algn="l"/>
                      <a:endParaRPr lang="en-US" dirty="0"/>
                    </a:p>
                  </a:txBody>
                  <a:tcPr/>
                </a:tc>
              </a:tr>
              <a:tr h="370840">
                <a:tc>
                  <a:txBody>
                    <a:bodyPr/>
                    <a:lstStyle/>
                    <a:p>
                      <a:pPr algn="ctr"/>
                      <a:r>
                        <a:rPr lang="en-US" dirty="0" smtClean="0"/>
                        <a:t>5</a:t>
                      </a:r>
                      <a:endParaRPr lang="en-US" dirty="0"/>
                    </a:p>
                  </a:txBody>
                  <a:tcPr/>
                </a:tc>
                <a:tc>
                  <a:txBody>
                    <a:bodyPr/>
                    <a:lstStyle/>
                    <a:p>
                      <a:r>
                        <a:rPr lang="en-US" dirty="0" smtClean="0"/>
                        <a:t>Solidity</a:t>
                      </a:r>
                      <a:endParaRPr lang="en-US" dirty="0"/>
                    </a:p>
                  </a:txBody>
                  <a:tcPr/>
                </a:tc>
                <a:tc>
                  <a:txBody>
                    <a:bodyPr/>
                    <a:lstStyle/>
                    <a:p>
                      <a:pPr algn="l"/>
                      <a:r>
                        <a:rPr lang="en-US" dirty="0" err="1" smtClean="0"/>
                        <a:t>M.Hossein</a:t>
                      </a:r>
                      <a:r>
                        <a:rPr lang="en-US" baseline="0" dirty="0" smtClean="0"/>
                        <a:t> </a:t>
                      </a:r>
                      <a:r>
                        <a:rPr lang="en-US" baseline="0" dirty="0" err="1" smtClean="0"/>
                        <a:t>Khabiri</a:t>
                      </a:r>
                      <a:endParaRPr lang="en-US" dirty="0"/>
                    </a:p>
                  </a:txBody>
                  <a:tcPr/>
                </a:tc>
              </a:tr>
              <a:tr h="370840">
                <a:tc>
                  <a:txBody>
                    <a:bodyPr/>
                    <a:lstStyle/>
                    <a:p>
                      <a:pPr algn="ctr"/>
                      <a:r>
                        <a:rPr lang="en-US" dirty="0" smtClean="0"/>
                        <a:t>6</a:t>
                      </a:r>
                      <a:endParaRPr lang="en-US" dirty="0"/>
                    </a:p>
                  </a:txBody>
                  <a:tcPr/>
                </a:tc>
                <a:tc>
                  <a:txBody>
                    <a:bodyPr/>
                    <a:lstStyle/>
                    <a:p>
                      <a:r>
                        <a:rPr lang="en-US" dirty="0" smtClean="0"/>
                        <a:t>F#</a:t>
                      </a:r>
                      <a:endParaRPr lang="en-US" dirty="0"/>
                    </a:p>
                  </a:txBody>
                  <a:tcPr/>
                </a:tc>
                <a:tc>
                  <a:txBody>
                    <a:bodyPr/>
                    <a:lstStyle/>
                    <a:p>
                      <a:pPr algn="l"/>
                      <a:r>
                        <a:rPr lang="en-US" dirty="0" smtClean="0"/>
                        <a:t>Ali </a:t>
                      </a:r>
                      <a:r>
                        <a:rPr lang="en-US" dirty="0" err="1" smtClean="0"/>
                        <a:t>Hajihossini</a:t>
                      </a:r>
                      <a:endParaRPr lang="en-US" dirty="0"/>
                    </a:p>
                  </a:txBody>
                  <a:tcPr/>
                </a:tc>
              </a:tr>
              <a:tr h="370840">
                <a:tc>
                  <a:txBody>
                    <a:bodyPr/>
                    <a:lstStyle/>
                    <a:p>
                      <a:pPr algn="ctr"/>
                      <a:r>
                        <a:rPr lang="en-US" dirty="0" smtClean="0"/>
                        <a:t>7</a:t>
                      </a:r>
                      <a:endParaRPr lang="en-US" dirty="0"/>
                    </a:p>
                  </a:txBody>
                  <a:tcPr/>
                </a:tc>
                <a:tc>
                  <a:txBody>
                    <a:bodyPr/>
                    <a:lstStyle/>
                    <a:p>
                      <a:r>
                        <a:rPr lang="en-US" dirty="0" smtClean="0"/>
                        <a:t>C++</a:t>
                      </a:r>
                      <a:endParaRPr lang="en-US" dirty="0"/>
                    </a:p>
                  </a:txBody>
                  <a:tcPr/>
                </a:tc>
                <a:tc>
                  <a:txBody>
                    <a:bodyPr/>
                    <a:lstStyle/>
                    <a:p>
                      <a:pPr algn="l"/>
                      <a:r>
                        <a:rPr lang="en-US" dirty="0" smtClean="0"/>
                        <a:t>Mohammad </a:t>
                      </a:r>
                      <a:r>
                        <a:rPr lang="en-US" dirty="0" err="1" smtClean="0"/>
                        <a:t>Salehi</a:t>
                      </a:r>
                      <a:endParaRPr lang="en-US" dirty="0"/>
                    </a:p>
                  </a:txBody>
                  <a:tcPr/>
                </a:tc>
              </a:tr>
              <a:tr h="370840">
                <a:tc>
                  <a:txBody>
                    <a:bodyPr/>
                    <a:lstStyle/>
                    <a:p>
                      <a:pPr algn="ctr"/>
                      <a:r>
                        <a:rPr lang="en-US" dirty="0" smtClean="0"/>
                        <a:t>8</a:t>
                      </a:r>
                      <a:endParaRPr lang="en-US" dirty="0"/>
                    </a:p>
                  </a:txBody>
                  <a:tcPr/>
                </a:tc>
                <a:tc>
                  <a:txBody>
                    <a:bodyPr/>
                    <a:lstStyle/>
                    <a:p>
                      <a:r>
                        <a:rPr lang="en-US" dirty="0" smtClean="0"/>
                        <a:t>C</a:t>
                      </a:r>
                      <a:endParaRPr lang="en-US" dirty="0"/>
                    </a:p>
                  </a:txBody>
                  <a:tcPr/>
                </a:tc>
                <a:tc>
                  <a:txBody>
                    <a:bodyPr/>
                    <a:lstStyle/>
                    <a:p>
                      <a:pPr algn="l"/>
                      <a:r>
                        <a:rPr lang="en-US" dirty="0" err="1" smtClean="0"/>
                        <a:t>Yasin</a:t>
                      </a:r>
                      <a:r>
                        <a:rPr lang="en-US" baseline="0" dirty="0" smtClean="0"/>
                        <a:t> </a:t>
                      </a:r>
                      <a:r>
                        <a:rPr lang="en-US" baseline="0" dirty="0" err="1" smtClean="0"/>
                        <a:t>Shahriari</a:t>
                      </a:r>
                      <a:endParaRPr lang="en-US" dirty="0"/>
                    </a:p>
                  </a:txBody>
                  <a:tcPr/>
                </a:tc>
              </a:tr>
              <a:tr h="370840">
                <a:tc>
                  <a:txBody>
                    <a:bodyPr/>
                    <a:lstStyle/>
                    <a:p>
                      <a:pPr algn="ctr"/>
                      <a:r>
                        <a:rPr lang="en-US" dirty="0" smtClean="0"/>
                        <a:t>9</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pPr algn="l"/>
                      <a:endParaRPr lang="en-US" dirty="0"/>
                    </a:p>
                  </a:txBody>
                  <a:tcPr/>
                </a:tc>
              </a:tr>
              <a:tr h="370840">
                <a:tc>
                  <a:txBody>
                    <a:bodyPr/>
                    <a:lstStyle/>
                    <a:p>
                      <a:pPr algn="ctr"/>
                      <a:r>
                        <a:rPr lang="en-US" dirty="0" smtClean="0"/>
                        <a:t>10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c>
                  <a:txBody>
                    <a:bodyPr/>
                    <a:lstStyle/>
                    <a:p>
                      <a:pPr algn="l"/>
                      <a:endParaRPr lang="en-US" dirty="0"/>
                    </a:p>
                  </a:txBody>
                  <a:tcPr/>
                </a:tc>
              </a:tr>
              <a:tr h="370840">
                <a:tc>
                  <a:txBody>
                    <a:bodyPr/>
                    <a:lstStyle/>
                    <a:p>
                      <a:pPr algn="ctr"/>
                      <a:r>
                        <a:rPr lang="en-US" dirty="0" smtClean="0"/>
                        <a:t>11</a:t>
                      </a:r>
                      <a:endParaRPr lang="en-US" dirty="0"/>
                    </a:p>
                  </a:txBody>
                  <a:tcPr/>
                </a:tc>
                <a:tc>
                  <a:txBody>
                    <a:bodyPr/>
                    <a:lstStyle/>
                    <a:p>
                      <a:endParaRPr lang="en-US" dirty="0"/>
                    </a:p>
                  </a:txBody>
                  <a:tcPr/>
                </a:tc>
                <a:tc>
                  <a:txBody>
                    <a:bodyPr/>
                    <a:lstStyle/>
                    <a:p>
                      <a:pPr algn="l"/>
                      <a:endParaRPr lang="en-US" dirty="0"/>
                    </a:p>
                  </a:txBody>
                  <a:tcPr/>
                </a:tc>
              </a:tr>
              <a:tr h="370840">
                <a:tc>
                  <a:txBody>
                    <a:bodyPr/>
                    <a:lstStyle/>
                    <a:p>
                      <a:pPr algn="ctr"/>
                      <a:r>
                        <a:rPr lang="en-US" dirty="0" smtClean="0"/>
                        <a:t>12</a:t>
                      </a:r>
                      <a:endParaRPr lang="en-US" dirty="0"/>
                    </a:p>
                  </a:txBody>
                  <a:tcPr/>
                </a:tc>
                <a:tc>
                  <a:txBody>
                    <a:bodyPr/>
                    <a:lstStyle/>
                    <a:p>
                      <a:endParaRPr lang="en-US" dirty="0"/>
                    </a:p>
                  </a:txBody>
                  <a:tcPr/>
                </a:tc>
                <a:tc>
                  <a:txBody>
                    <a:bodyPr/>
                    <a:lstStyle/>
                    <a:p>
                      <a:pPr algn="l"/>
                      <a:endParaRPr lang="en-US" dirty="0"/>
                    </a:p>
                  </a:txBody>
                  <a:tcPr/>
                </a:tc>
              </a:tr>
              <a:tr h="370840">
                <a:tc>
                  <a:txBody>
                    <a:bodyPr/>
                    <a:lstStyle/>
                    <a:p>
                      <a:pPr algn="ctr"/>
                      <a:r>
                        <a:rPr lang="en-US" dirty="0" smtClean="0"/>
                        <a:t>13</a:t>
                      </a:r>
                      <a:endParaRPr lang="en-US" dirty="0"/>
                    </a:p>
                  </a:txBody>
                  <a:tcPr/>
                </a:tc>
                <a:tc>
                  <a:txBody>
                    <a:bodyPr/>
                    <a:lstStyle/>
                    <a:p>
                      <a:endParaRPr lang="en-US" dirty="0"/>
                    </a:p>
                  </a:txBody>
                  <a:tcPr/>
                </a:tc>
                <a:tc>
                  <a:txBody>
                    <a:bodyPr/>
                    <a:lstStyle/>
                    <a:p>
                      <a:pPr algn="l"/>
                      <a:endParaRPr lang="en-US" dirty="0"/>
                    </a:p>
                  </a:txBody>
                  <a:tcPr/>
                </a:tc>
              </a:tr>
            </a:tbl>
          </a:graphicData>
        </a:graphic>
      </p:graphicFrame>
      <p:sp>
        <p:nvSpPr>
          <p:cNvPr id="8" name="Slide Number Placeholder 7"/>
          <p:cNvSpPr>
            <a:spLocks noGrp="1"/>
          </p:cNvSpPr>
          <p:nvPr>
            <p:ph type="sldNum" sz="quarter" idx="12"/>
          </p:nvPr>
        </p:nvSpPr>
        <p:spPr/>
        <p:txBody>
          <a:bodyPr/>
          <a:lstStyle/>
          <a:p>
            <a:fld id="{B6F15528-21DE-4FAA-801E-634DDDAF4B2B}" type="slidenum">
              <a:rPr lang="en-US" smtClean="0"/>
              <a:pPr/>
              <a:t>61</a:t>
            </a:fld>
            <a:endParaRPr lang="en-US"/>
          </a:p>
        </p:txBody>
      </p:sp>
      <p:sp>
        <p:nvSpPr>
          <p:cNvPr id="10" name="Rectangle 9"/>
          <p:cNvSpPr/>
          <p:nvPr/>
        </p:nvSpPr>
        <p:spPr>
          <a:xfrm>
            <a:off x="1143000" y="381000"/>
            <a:ext cx="2649380" cy="369332"/>
          </a:xfrm>
          <a:prstGeom prst="rect">
            <a:avLst/>
          </a:prstGeom>
        </p:spPr>
        <p:txBody>
          <a:bodyPr wrap="none">
            <a:spAutoFit/>
          </a:bodyPr>
          <a:lstStyle/>
          <a:p>
            <a:r>
              <a:rPr lang="en-US" b="1" dirty="0" smtClean="0">
                <a:solidFill>
                  <a:schemeClr val="accent2">
                    <a:lumMod val="75000"/>
                  </a:schemeClr>
                </a:solidFill>
              </a:rPr>
              <a:t>Report of a Languages </a:t>
            </a:r>
            <a:endParaRPr lang="en-US" b="1" dirty="0">
              <a:solidFill>
                <a:schemeClr val="accent2">
                  <a:lumMod val="75000"/>
                </a:schemeClr>
              </a:solidFill>
            </a:endParaRPr>
          </a:p>
        </p:txBody>
      </p:sp>
    </p:spTree>
    <p:extLst>
      <p:ext uri="{BB962C8B-B14F-4D97-AF65-F5344CB8AC3E}">
        <p14:creationId xmlns:p14="http://schemas.microsoft.com/office/powerpoint/2010/main" val="33172029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496564" cy="369332"/>
          </a:xfrm>
          <a:prstGeom prst="rect">
            <a:avLst/>
          </a:prstGeom>
        </p:spPr>
        <p:txBody>
          <a:bodyPr wrap="none">
            <a:spAutoFit/>
          </a:bodyPr>
          <a:lstStyle/>
          <a:p>
            <a:r>
              <a:rPr lang="en-US" b="1" dirty="0" smtClean="0">
                <a:solidFill>
                  <a:schemeClr val="accent2">
                    <a:lumMod val="75000"/>
                  </a:schemeClr>
                </a:solidFill>
              </a:rPr>
              <a:t>Mini Project</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62</a:t>
            </a:fld>
            <a:endParaRPr lang="en-US"/>
          </a:p>
        </p:txBody>
      </p:sp>
      <p:sp>
        <p:nvSpPr>
          <p:cNvPr id="6" name="Rectangle 5"/>
          <p:cNvSpPr/>
          <p:nvPr/>
        </p:nvSpPr>
        <p:spPr>
          <a:xfrm>
            <a:off x="1143000" y="904994"/>
            <a:ext cx="7543800" cy="2616101"/>
          </a:xfrm>
          <a:prstGeom prst="rect">
            <a:avLst/>
          </a:prstGeom>
        </p:spPr>
        <p:txBody>
          <a:bodyPr wrap="square">
            <a:spAutoFit/>
          </a:bodyPr>
          <a:lstStyle/>
          <a:p>
            <a:pPr marL="285750" indent="-285750" algn="just">
              <a:spcAft>
                <a:spcPts val="300"/>
              </a:spcAft>
              <a:buFont typeface="Wingdings" panose="05000000000000000000" pitchFamily="2" charset="2"/>
              <a:buChar char="q"/>
            </a:pPr>
            <a:r>
              <a:rPr lang="en-US" sz="1600" dirty="0" smtClean="0">
                <a:solidFill>
                  <a:schemeClr val="tx1">
                    <a:lumMod val="65000"/>
                    <a:lumOff val="35000"/>
                  </a:schemeClr>
                </a:solidFill>
              </a:rPr>
              <a:t>CRUD on JSON file</a:t>
            </a:r>
          </a:p>
          <a:p>
            <a:pPr marL="285750" indent="-285750" algn="just">
              <a:spcAft>
                <a:spcPts val="300"/>
              </a:spcAft>
              <a:buFont typeface="Wingdings" panose="05000000000000000000" pitchFamily="2" charset="2"/>
              <a:buChar char="q"/>
            </a:pPr>
            <a:r>
              <a:rPr lang="en-US" sz="1600" dirty="0" smtClean="0">
                <a:solidFill>
                  <a:schemeClr val="tx1">
                    <a:lumMod val="65000"/>
                    <a:lumOff val="35000"/>
                  </a:schemeClr>
                </a:solidFill>
              </a:rPr>
              <a:t>Client/Server chat system</a:t>
            </a:r>
          </a:p>
          <a:p>
            <a:pPr marL="285750" indent="-285750" algn="just">
              <a:spcAft>
                <a:spcPts val="300"/>
              </a:spcAft>
              <a:buFont typeface="Wingdings" panose="05000000000000000000" pitchFamily="2" charset="2"/>
              <a:buChar char="q"/>
            </a:pPr>
            <a:r>
              <a:rPr lang="en-US" sz="1600" dirty="0" smtClean="0">
                <a:solidFill>
                  <a:schemeClr val="tx1">
                    <a:lumMod val="65000"/>
                    <a:lumOff val="35000"/>
                  </a:schemeClr>
                </a:solidFill>
              </a:rPr>
              <a:t>Upload file on system</a:t>
            </a:r>
          </a:p>
          <a:p>
            <a:pPr marL="285750" indent="-285750" algn="just">
              <a:spcAft>
                <a:spcPts val="300"/>
              </a:spcAft>
              <a:buFont typeface="Wingdings" panose="05000000000000000000" pitchFamily="2" charset="2"/>
              <a:buChar char="q"/>
            </a:pPr>
            <a:r>
              <a:rPr lang="en-US" sz="1600" dirty="0" smtClean="0">
                <a:solidFill>
                  <a:schemeClr val="tx1">
                    <a:lumMod val="65000"/>
                    <a:lumOff val="35000"/>
                  </a:schemeClr>
                </a:solidFill>
              </a:rPr>
              <a:t>CRUD on Database by RESTful API</a:t>
            </a:r>
          </a:p>
          <a:p>
            <a:pPr marL="285750" indent="-285750" algn="just">
              <a:spcAft>
                <a:spcPts val="300"/>
              </a:spcAft>
              <a:buFont typeface="Wingdings" panose="05000000000000000000" pitchFamily="2" charset="2"/>
              <a:buChar char="q"/>
            </a:pPr>
            <a:r>
              <a:rPr lang="en-US" sz="1600" dirty="0" smtClean="0">
                <a:solidFill>
                  <a:schemeClr val="tx1">
                    <a:lumMod val="65000"/>
                    <a:lumOff val="35000"/>
                  </a:schemeClr>
                </a:solidFill>
              </a:rPr>
              <a:t>Hash and Encryption Data by </a:t>
            </a:r>
            <a:r>
              <a:rPr lang="en-US" sz="1600" dirty="0">
                <a:solidFill>
                  <a:schemeClr val="tx1">
                    <a:lumMod val="65000"/>
                    <a:lumOff val="35000"/>
                  </a:schemeClr>
                </a:solidFill>
              </a:rPr>
              <a:t>RESTful API</a:t>
            </a:r>
          </a:p>
          <a:p>
            <a:pPr marL="285750" indent="-285750" algn="just">
              <a:spcAft>
                <a:spcPts val="300"/>
              </a:spcAft>
              <a:buFont typeface="Wingdings" panose="05000000000000000000" pitchFamily="2" charset="2"/>
              <a:buChar char="q"/>
            </a:pPr>
            <a:r>
              <a:rPr lang="en-US" sz="1600" dirty="0" smtClean="0">
                <a:solidFill>
                  <a:schemeClr val="tx1">
                    <a:lumMod val="65000"/>
                    <a:lumOff val="35000"/>
                  </a:schemeClr>
                </a:solidFill>
              </a:rPr>
              <a:t>Sorting Algorithm by </a:t>
            </a:r>
            <a:r>
              <a:rPr lang="en-US" sz="1600" dirty="0">
                <a:solidFill>
                  <a:schemeClr val="tx1">
                    <a:lumMod val="65000"/>
                    <a:lumOff val="35000"/>
                  </a:schemeClr>
                </a:solidFill>
              </a:rPr>
              <a:t>RESTful API</a:t>
            </a:r>
          </a:p>
          <a:p>
            <a:pPr marL="285750" indent="-285750" algn="just">
              <a:spcAft>
                <a:spcPts val="300"/>
              </a:spcAft>
              <a:buFont typeface="Wingdings" panose="05000000000000000000" pitchFamily="2" charset="2"/>
              <a:buChar char="q"/>
            </a:pPr>
            <a:r>
              <a:rPr lang="en-US" sz="1600" dirty="0" smtClean="0">
                <a:solidFill>
                  <a:schemeClr val="tx1">
                    <a:lumMod val="65000"/>
                    <a:lumOff val="35000"/>
                  </a:schemeClr>
                </a:solidFill>
              </a:rPr>
              <a:t>Searching Algorithms </a:t>
            </a:r>
            <a:r>
              <a:rPr lang="en-US" sz="1600" dirty="0">
                <a:solidFill>
                  <a:schemeClr val="tx1">
                    <a:lumMod val="65000"/>
                    <a:lumOff val="35000"/>
                  </a:schemeClr>
                </a:solidFill>
              </a:rPr>
              <a:t>by RESTful API</a:t>
            </a:r>
          </a:p>
          <a:p>
            <a:pPr marL="285750" indent="-285750" algn="just">
              <a:spcAft>
                <a:spcPts val="300"/>
              </a:spcAft>
              <a:buFont typeface="Wingdings" panose="05000000000000000000" pitchFamily="2" charset="2"/>
              <a:buChar char="q"/>
            </a:pPr>
            <a:r>
              <a:rPr lang="en-US" sz="1600" dirty="0" smtClean="0">
                <a:solidFill>
                  <a:schemeClr val="tx1">
                    <a:lumMod val="65000"/>
                    <a:lumOff val="35000"/>
                  </a:schemeClr>
                </a:solidFill>
              </a:rPr>
              <a:t>Store Linked-List in JSON file</a:t>
            </a:r>
          </a:p>
          <a:p>
            <a:pPr marL="285750" indent="-285750" algn="just">
              <a:spcAft>
                <a:spcPts val="300"/>
              </a:spcAft>
              <a:buFont typeface="Wingdings" panose="05000000000000000000" pitchFamily="2" charset="2"/>
              <a:buChar char="q"/>
            </a:pPr>
            <a:r>
              <a:rPr lang="en-US" sz="1600" dirty="0" smtClean="0">
                <a:solidFill>
                  <a:schemeClr val="tx1">
                    <a:lumMod val="65000"/>
                    <a:lumOff val="35000"/>
                  </a:schemeClr>
                </a:solidFill>
              </a:rPr>
              <a:t>Sample Email System behind a RESTful API</a:t>
            </a:r>
          </a:p>
        </p:txBody>
      </p:sp>
    </p:spTree>
    <p:extLst>
      <p:ext uri="{BB962C8B-B14F-4D97-AF65-F5344CB8AC3E}">
        <p14:creationId xmlns:p14="http://schemas.microsoft.com/office/powerpoint/2010/main" val="139952296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749308" cy="369332"/>
          </a:xfrm>
          <a:prstGeom prst="rect">
            <a:avLst/>
          </a:prstGeom>
        </p:spPr>
        <p:txBody>
          <a:bodyPr wrap="none">
            <a:spAutoFit/>
          </a:bodyPr>
          <a:lstStyle/>
          <a:p>
            <a:r>
              <a:rPr lang="en-US" b="1" dirty="0" smtClean="0">
                <a:solidFill>
                  <a:schemeClr val="accent2">
                    <a:lumMod val="75000"/>
                  </a:schemeClr>
                </a:solidFill>
              </a:rPr>
              <a:t>Tools</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63</a:t>
            </a:fld>
            <a:endParaRPr lang="en-US"/>
          </a:p>
        </p:txBody>
      </p:sp>
      <p:sp>
        <p:nvSpPr>
          <p:cNvPr id="6" name="Rectangle 5"/>
          <p:cNvSpPr/>
          <p:nvPr/>
        </p:nvSpPr>
        <p:spPr>
          <a:xfrm>
            <a:off x="1143000" y="904994"/>
            <a:ext cx="7543800" cy="1762021"/>
          </a:xfrm>
          <a:prstGeom prst="rect">
            <a:avLst/>
          </a:prstGeom>
        </p:spPr>
        <p:txBody>
          <a:bodyPr wrap="square">
            <a:spAutoFit/>
          </a:bodyPr>
          <a:lstStyle/>
          <a:p>
            <a:pPr marL="285750" indent="-285750" algn="just">
              <a:spcAft>
                <a:spcPts val="300"/>
              </a:spcAft>
              <a:buFont typeface="Wingdings" panose="05000000000000000000" pitchFamily="2" charset="2"/>
              <a:buChar char="q"/>
            </a:pPr>
            <a:r>
              <a:rPr lang="en-US" sz="1600" dirty="0" smtClean="0">
                <a:solidFill>
                  <a:schemeClr val="tx1">
                    <a:lumMod val="65000"/>
                    <a:lumOff val="35000"/>
                  </a:schemeClr>
                </a:solidFill>
              </a:rPr>
              <a:t>Postman</a:t>
            </a:r>
            <a:endParaRPr lang="fa-IR" sz="1600" dirty="0" smtClean="0">
              <a:solidFill>
                <a:schemeClr val="tx1">
                  <a:lumMod val="65000"/>
                  <a:lumOff val="35000"/>
                </a:schemeClr>
              </a:solidFill>
            </a:endParaRPr>
          </a:p>
          <a:p>
            <a:pPr marL="285750" indent="-285750" algn="just">
              <a:spcAft>
                <a:spcPts val="300"/>
              </a:spcAft>
              <a:buFont typeface="Wingdings" panose="05000000000000000000" pitchFamily="2" charset="2"/>
              <a:buChar char="q"/>
            </a:pPr>
            <a:r>
              <a:rPr lang="en-US" sz="1600" dirty="0" smtClean="0">
                <a:solidFill>
                  <a:schemeClr val="tx1">
                    <a:lumMod val="65000"/>
                    <a:lumOff val="35000"/>
                  </a:schemeClr>
                </a:solidFill>
              </a:rPr>
              <a:t>Jira</a:t>
            </a:r>
          </a:p>
          <a:p>
            <a:pPr marL="285750" indent="-285750" algn="just">
              <a:spcAft>
                <a:spcPts val="300"/>
              </a:spcAft>
              <a:buFont typeface="Wingdings" panose="05000000000000000000" pitchFamily="2" charset="2"/>
              <a:buChar char="q"/>
            </a:pPr>
            <a:r>
              <a:rPr lang="en-US" sz="1600" dirty="0" smtClean="0">
                <a:solidFill>
                  <a:schemeClr val="tx1">
                    <a:lumMod val="65000"/>
                    <a:lumOff val="35000"/>
                  </a:schemeClr>
                </a:solidFill>
              </a:rPr>
              <a:t>Git, Github and GitLab</a:t>
            </a:r>
          </a:p>
          <a:p>
            <a:pPr marL="285750" indent="-285750" algn="just">
              <a:spcAft>
                <a:spcPts val="300"/>
              </a:spcAft>
              <a:buFont typeface="Wingdings" panose="05000000000000000000" pitchFamily="2" charset="2"/>
              <a:buChar char="q"/>
            </a:pPr>
            <a:r>
              <a:rPr lang="en-US" sz="1600" dirty="0">
                <a:solidFill>
                  <a:schemeClr val="tx1">
                    <a:lumMod val="65000"/>
                    <a:lumOff val="35000"/>
                  </a:schemeClr>
                </a:solidFill>
              </a:rPr>
              <a:t>Chrome </a:t>
            </a:r>
            <a:r>
              <a:rPr lang="en-US" sz="1600" dirty="0" smtClean="0">
                <a:solidFill>
                  <a:schemeClr val="tx1">
                    <a:lumMod val="65000"/>
                    <a:lumOff val="35000"/>
                  </a:schemeClr>
                </a:solidFill>
              </a:rPr>
              <a:t>or Firefox DevTools</a:t>
            </a:r>
          </a:p>
          <a:p>
            <a:pPr marL="285750" indent="-285750" algn="just">
              <a:spcAft>
                <a:spcPts val="300"/>
              </a:spcAft>
              <a:buFont typeface="Wingdings" panose="05000000000000000000" pitchFamily="2" charset="2"/>
              <a:buChar char="q"/>
            </a:pPr>
            <a:r>
              <a:rPr lang="en-US" sz="1600" dirty="0">
                <a:solidFill>
                  <a:schemeClr val="tx1">
                    <a:lumMod val="65000"/>
                    <a:lumOff val="35000"/>
                  </a:schemeClr>
                </a:solidFill>
              </a:rPr>
              <a:t>Stack </a:t>
            </a:r>
            <a:r>
              <a:rPr lang="en-US" sz="1600" dirty="0" smtClean="0">
                <a:solidFill>
                  <a:schemeClr val="tx1">
                    <a:lumMod val="65000"/>
                    <a:lumOff val="35000"/>
                  </a:schemeClr>
                </a:solidFill>
              </a:rPr>
              <a:t>Overflow</a:t>
            </a:r>
          </a:p>
          <a:p>
            <a:pPr marL="285750" indent="-285750" algn="just">
              <a:spcAft>
                <a:spcPts val="300"/>
              </a:spcAft>
              <a:buFont typeface="Wingdings" panose="05000000000000000000" pitchFamily="2" charset="2"/>
              <a:buChar char="q"/>
            </a:pPr>
            <a:r>
              <a:rPr lang="en-US" sz="1600" dirty="0">
                <a:solidFill>
                  <a:schemeClr val="tx1">
                    <a:lumMod val="65000"/>
                    <a:lumOff val="35000"/>
                  </a:schemeClr>
                </a:solidFill>
              </a:rPr>
              <a:t>Docker</a:t>
            </a:r>
            <a:endParaRPr lang="en-US" sz="1600" dirty="0" smtClean="0">
              <a:solidFill>
                <a:schemeClr val="tx1">
                  <a:lumMod val="65000"/>
                  <a:lumOff val="35000"/>
                </a:schemeClr>
              </a:solidFill>
            </a:endParaRPr>
          </a:p>
        </p:txBody>
      </p:sp>
    </p:spTree>
    <p:extLst>
      <p:ext uri="{BB962C8B-B14F-4D97-AF65-F5344CB8AC3E}">
        <p14:creationId xmlns:p14="http://schemas.microsoft.com/office/powerpoint/2010/main" val="256575817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093569" cy="369332"/>
          </a:xfrm>
          <a:prstGeom prst="rect">
            <a:avLst/>
          </a:prstGeom>
        </p:spPr>
        <p:txBody>
          <a:bodyPr wrap="none">
            <a:spAutoFit/>
          </a:bodyPr>
          <a:lstStyle/>
          <a:p>
            <a:r>
              <a:rPr lang="en-US" b="1" dirty="0" smtClean="0">
                <a:solidFill>
                  <a:schemeClr val="accent2">
                    <a:lumMod val="75000"/>
                  </a:schemeClr>
                </a:solidFill>
              </a:rPr>
              <a:t>1-HTML</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64</a:t>
            </a:fld>
            <a:endParaRPr lang="en-US"/>
          </a:p>
        </p:txBody>
      </p:sp>
      <p:pic>
        <p:nvPicPr>
          <p:cNvPr id="12292" name="Picture 4" descr="HTML is the easiest programming language to lea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990600"/>
            <a:ext cx="1190625" cy="11906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143000" y="2181225"/>
            <a:ext cx="7543800" cy="4124206"/>
          </a:xfrm>
          <a:prstGeom prst="rect">
            <a:avLst/>
          </a:prstGeom>
        </p:spPr>
        <p:txBody>
          <a:bodyPr wrap="square">
            <a:spAutoFit/>
          </a:bodyPr>
          <a:lstStyle/>
          <a:p>
            <a:pPr algn="just">
              <a:spcAft>
                <a:spcPts val="300"/>
              </a:spcAft>
            </a:pPr>
            <a:r>
              <a:rPr lang="en-US" dirty="0">
                <a:solidFill>
                  <a:schemeClr val="tx1">
                    <a:lumMod val="65000"/>
                    <a:lumOff val="35000"/>
                  </a:schemeClr>
                </a:solidFill>
              </a:rPr>
              <a:t>HTML is a markup language used in web development and is said to be one of the easiest coding languages to learn for newbies.</a:t>
            </a:r>
          </a:p>
          <a:p>
            <a:pPr algn="just">
              <a:spcAft>
                <a:spcPts val="300"/>
              </a:spcAft>
            </a:pPr>
            <a:endParaRPr lang="en-US" dirty="0">
              <a:solidFill>
                <a:schemeClr val="tx1">
                  <a:lumMod val="65000"/>
                  <a:lumOff val="35000"/>
                </a:schemeClr>
              </a:solidFill>
            </a:endParaRPr>
          </a:p>
          <a:p>
            <a:pPr algn="just">
              <a:spcAft>
                <a:spcPts val="300"/>
              </a:spcAft>
            </a:pPr>
            <a:r>
              <a:rPr lang="en-US" dirty="0">
                <a:solidFill>
                  <a:schemeClr val="tx1">
                    <a:lumMod val="65000"/>
                    <a:lumOff val="35000"/>
                  </a:schemeClr>
                </a:solidFill>
              </a:rPr>
              <a:t>HTML stands for Hypertext Markup Language. It is one of the three basic building blocks of the web. You might recognize “HTML” as part of a link to a website or in your browser’s address bar. Although it isn’t technically a programming language, learning how to create an HTML page is often the first step in expanding your coding knowledge. </a:t>
            </a:r>
          </a:p>
          <a:p>
            <a:pPr algn="just">
              <a:spcAft>
                <a:spcPts val="300"/>
              </a:spcAft>
            </a:pPr>
            <a:endParaRPr lang="en-US" dirty="0">
              <a:solidFill>
                <a:schemeClr val="tx1">
                  <a:lumMod val="65000"/>
                  <a:lumOff val="35000"/>
                </a:schemeClr>
              </a:solidFill>
            </a:endParaRPr>
          </a:p>
          <a:p>
            <a:pPr algn="just">
              <a:spcAft>
                <a:spcPts val="300"/>
              </a:spcAft>
            </a:pPr>
            <a:r>
              <a:rPr lang="en-US" dirty="0">
                <a:solidFill>
                  <a:schemeClr val="tx1">
                    <a:lumMod val="65000"/>
                    <a:lumOff val="35000"/>
                  </a:schemeClr>
                </a:solidFill>
              </a:rPr>
              <a:t>HTML is commonly used alongside JavaScript and CSS for front end web development. HTML is great for beginners because it has a simple structure with easy-to-define opening and closing tags. You also use elements in HTML to decide how text, images, and other interactive buttons are shown on a web page. </a:t>
            </a:r>
          </a:p>
        </p:txBody>
      </p:sp>
    </p:spTree>
    <p:extLst>
      <p:ext uri="{BB962C8B-B14F-4D97-AF65-F5344CB8AC3E}">
        <p14:creationId xmlns:p14="http://schemas.microsoft.com/office/powerpoint/2010/main" val="14730964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845103" cy="369332"/>
          </a:xfrm>
          <a:prstGeom prst="rect">
            <a:avLst/>
          </a:prstGeom>
        </p:spPr>
        <p:txBody>
          <a:bodyPr wrap="none">
            <a:spAutoFit/>
          </a:bodyPr>
          <a:lstStyle/>
          <a:p>
            <a:r>
              <a:rPr lang="en-US" b="1" dirty="0" smtClean="0">
                <a:solidFill>
                  <a:schemeClr val="accent2">
                    <a:lumMod val="75000"/>
                  </a:schemeClr>
                </a:solidFill>
              </a:rPr>
              <a:t>2-CSS</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65</a:t>
            </a:fld>
            <a:endParaRPr lang="en-US"/>
          </a:p>
        </p:txBody>
      </p:sp>
      <p:pic>
        <p:nvPicPr>
          <p:cNvPr id="13314" name="Picture 2" descr="Learn CSS for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914400"/>
            <a:ext cx="847725"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0" y="2209800"/>
            <a:ext cx="7543800" cy="2662267"/>
          </a:xfrm>
          <a:prstGeom prst="rect">
            <a:avLst/>
          </a:prstGeom>
        </p:spPr>
        <p:txBody>
          <a:bodyPr wrap="square">
            <a:spAutoFit/>
          </a:bodyPr>
          <a:lstStyle/>
          <a:p>
            <a:pPr algn="just">
              <a:spcAft>
                <a:spcPts val="300"/>
              </a:spcAft>
            </a:pPr>
            <a:r>
              <a:rPr lang="en-US" dirty="0" smtClean="0">
                <a:solidFill>
                  <a:schemeClr val="tx1">
                    <a:lumMod val="65000"/>
                    <a:lumOff val="35000"/>
                  </a:schemeClr>
                </a:solidFill>
              </a:rPr>
              <a:t>     Cascading </a:t>
            </a:r>
            <a:r>
              <a:rPr lang="en-US" dirty="0">
                <a:solidFill>
                  <a:schemeClr val="tx1">
                    <a:lumMod val="65000"/>
                    <a:lumOff val="35000"/>
                  </a:schemeClr>
                </a:solidFill>
              </a:rPr>
              <a:t>Style Sheets (CSS) is designed to be a simple coding language. It is used to customize the appearance of a website and define how it should look when viewed in a browser. You can use CSS to define animations, hide or show certain content, and control the positioning of the page’s elements. CSS can improve the look, readability, and functionality of a website.</a:t>
            </a:r>
          </a:p>
          <a:p>
            <a:pPr algn="just">
              <a:spcAft>
                <a:spcPts val="300"/>
              </a:spcAft>
            </a:pPr>
            <a:endParaRPr lang="en-US" dirty="0">
              <a:solidFill>
                <a:schemeClr val="tx1">
                  <a:lumMod val="65000"/>
                  <a:lumOff val="35000"/>
                </a:schemeClr>
              </a:solidFill>
            </a:endParaRPr>
          </a:p>
          <a:p>
            <a:pPr algn="just">
              <a:spcAft>
                <a:spcPts val="300"/>
              </a:spcAft>
            </a:pPr>
            <a:r>
              <a:rPr lang="en-US" dirty="0">
                <a:solidFill>
                  <a:schemeClr val="tx1">
                    <a:lumMod val="65000"/>
                    <a:lumOff val="35000"/>
                  </a:schemeClr>
                </a:solidFill>
              </a:rPr>
              <a:t>In fact, the article you’re reading right now is built with HTML, CSS, and JavaScript. CSS is an ideal language for beginners because, like HTML, it will help you execute basic development tasks. </a:t>
            </a:r>
          </a:p>
        </p:txBody>
      </p:sp>
    </p:spTree>
    <p:extLst>
      <p:ext uri="{BB962C8B-B14F-4D97-AF65-F5344CB8AC3E}">
        <p14:creationId xmlns:p14="http://schemas.microsoft.com/office/powerpoint/2010/main" val="30891862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156086" cy="369332"/>
          </a:xfrm>
          <a:prstGeom prst="rect">
            <a:avLst/>
          </a:prstGeom>
        </p:spPr>
        <p:txBody>
          <a:bodyPr wrap="none">
            <a:spAutoFit/>
          </a:bodyPr>
          <a:lstStyle/>
          <a:p>
            <a:r>
              <a:rPr lang="en-US" b="1" dirty="0" smtClean="0">
                <a:solidFill>
                  <a:schemeClr val="accent2">
                    <a:lumMod val="75000"/>
                  </a:schemeClr>
                </a:solidFill>
              </a:rPr>
              <a:t>4-Python</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66</a:t>
            </a:fld>
            <a:endParaRPr lang="en-US"/>
          </a:p>
        </p:txBody>
      </p:sp>
      <p:pic>
        <p:nvPicPr>
          <p:cNvPr id="15362" name="Picture 2" descr="Developers agree that Python is one of the easiest programming languages to lea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9587" y="724376"/>
            <a:ext cx="1190625"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36073" y="1806649"/>
            <a:ext cx="4162425" cy="3603551"/>
          </a:xfrm>
          <a:prstGeom prst="rect">
            <a:avLst/>
          </a:prstGeom>
        </p:spPr>
        <p:txBody>
          <a:bodyPr wrap="square">
            <a:spAutoFit/>
          </a:bodyPr>
          <a:lstStyle/>
          <a:p>
            <a:pPr algn="just">
              <a:spcAft>
                <a:spcPts val="500"/>
              </a:spcAft>
            </a:pPr>
            <a:r>
              <a:rPr lang="en-US" sz="1600" dirty="0" smtClean="0">
                <a:solidFill>
                  <a:schemeClr val="tx1">
                    <a:lumMod val="65000"/>
                    <a:lumOff val="35000"/>
                  </a:schemeClr>
                </a:solidFill>
              </a:rPr>
              <a:t>     Python </a:t>
            </a:r>
            <a:r>
              <a:rPr lang="en-US" sz="1600" dirty="0">
                <a:solidFill>
                  <a:schemeClr val="tx1">
                    <a:lumMod val="65000"/>
                    <a:lumOff val="35000"/>
                  </a:schemeClr>
                </a:solidFill>
              </a:rPr>
              <a:t>is a general-purpose coding language designed with readability in mind. As one of the easiest programming languages, it’s often used as an introductory language for computer science students in college. Python is very versatile and can be used to develop applications, automate processes, build operating systems, and more</a:t>
            </a:r>
            <a:r>
              <a:rPr lang="en-US" sz="1600" dirty="0" smtClean="0">
                <a:solidFill>
                  <a:schemeClr val="tx1">
                    <a:lumMod val="65000"/>
                    <a:lumOff val="35000"/>
                  </a:schemeClr>
                </a:solidFill>
              </a:rPr>
              <a:t>.</a:t>
            </a:r>
            <a:endParaRPr lang="en-US" sz="1600" dirty="0">
              <a:solidFill>
                <a:schemeClr val="tx1">
                  <a:lumMod val="65000"/>
                  <a:lumOff val="35000"/>
                </a:schemeClr>
              </a:solidFill>
            </a:endParaRPr>
          </a:p>
          <a:p>
            <a:pPr algn="just">
              <a:spcAft>
                <a:spcPts val="500"/>
              </a:spcAft>
            </a:pPr>
            <a:r>
              <a:rPr lang="en-US" sz="1600" dirty="0">
                <a:solidFill>
                  <a:schemeClr val="tx1">
                    <a:lumMod val="65000"/>
                    <a:lumOff val="35000"/>
                  </a:schemeClr>
                </a:solidFill>
              </a:rPr>
              <a:t>Python makes an excellent choice for beginners because it uses a simple syntax, comparable to the English language. This can make coding less intimidating for beginners. Python is also supported by a huge community of developers with lots of resources available to help beginners find their footing.</a:t>
            </a:r>
          </a:p>
        </p:txBody>
      </p:sp>
      <p:pic>
        <p:nvPicPr>
          <p:cNvPr id="7" name="Picture 2" descr="Applications of Pyth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3989" y="2035249"/>
            <a:ext cx="3553871" cy="354676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223140" y="5334000"/>
            <a:ext cx="3096880" cy="923330"/>
          </a:xfrm>
          <a:prstGeom prst="rect">
            <a:avLst/>
          </a:prstGeom>
        </p:spPr>
        <p:txBody>
          <a:bodyPr wrap="square">
            <a:spAutoFit/>
          </a:bodyPr>
          <a:lstStyle/>
          <a:p>
            <a:r>
              <a:rPr lang="en-US" b="1" dirty="0">
                <a:solidFill>
                  <a:schemeClr val="accent2">
                    <a:lumMod val="75000"/>
                  </a:schemeClr>
                </a:solidFill>
              </a:rPr>
              <a:t>Framework :</a:t>
            </a:r>
          </a:p>
          <a:p>
            <a:pPr marL="285750" indent="-285750">
              <a:buFont typeface="Wingdings" panose="05000000000000000000" pitchFamily="2" charset="2"/>
              <a:buChar char="q"/>
            </a:pPr>
            <a:r>
              <a:rPr lang="en-US" dirty="0" smtClean="0">
                <a:solidFill>
                  <a:schemeClr val="tx1">
                    <a:lumMod val="65000"/>
                    <a:lumOff val="35000"/>
                  </a:schemeClr>
                </a:solidFill>
              </a:rPr>
              <a:t>Django</a:t>
            </a:r>
          </a:p>
          <a:p>
            <a:pPr marL="285750" indent="-285750">
              <a:buFont typeface="Wingdings" panose="05000000000000000000" pitchFamily="2" charset="2"/>
              <a:buChar char="q"/>
            </a:pPr>
            <a:r>
              <a:rPr lang="en-US" dirty="0" smtClean="0">
                <a:solidFill>
                  <a:schemeClr val="tx1">
                    <a:lumMod val="65000"/>
                    <a:lumOff val="35000"/>
                  </a:schemeClr>
                </a:solidFill>
              </a:rPr>
              <a:t>Flask</a:t>
            </a:r>
            <a:endParaRPr lang="en-US" dirty="0">
              <a:solidFill>
                <a:schemeClr val="tx1">
                  <a:lumMod val="65000"/>
                  <a:lumOff val="35000"/>
                </a:schemeClr>
              </a:solidFill>
            </a:endParaRPr>
          </a:p>
        </p:txBody>
      </p:sp>
      <p:sp>
        <p:nvSpPr>
          <p:cNvPr id="9" name="Rectangle 8"/>
          <p:cNvSpPr/>
          <p:nvPr/>
        </p:nvSpPr>
        <p:spPr>
          <a:xfrm>
            <a:off x="4876800" y="5334000"/>
            <a:ext cx="3657600" cy="923330"/>
          </a:xfrm>
          <a:prstGeom prst="rect">
            <a:avLst/>
          </a:prstGeom>
        </p:spPr>
        <p:txBody>
          <a:bodyPr wrap="square">
            <a:spAutoFit/>
          </a:bodyPr>
          <a:lstStyle/>
          <a:p>
            <a:r>
              <a:rPr lang="fr-FR" b="1" dirty="0">
                <a:solidFill>
                  <a:schemeClr val="accent2">
                    <a:lumMod val="75000"/>
                  </a:schemeClr>
                </a:solidFill>
              </a:rPr>
              <a:t>Application:</a:t>
            </a:r>
          </a:p>
          <a:p>
            <a:pPr marL="285750" indent="-285750">
              <a:buFont typeface="Wingdings" panose="05000000000000000000" pitchFamily="2" charset="2"/>
              <a:buChar char="q"/>
            </a:pPr>
            <a:r>
              <a:rPr lang="fr-FR" dirty="0" smtClean="0">
                <a:solidFill>
                  <a:schemeClr val="tx1">
                    <a:lumMod val="65000"/>
                    <a:lumOff val="35000"/>
                  </a:schemeClr>
                </a:solidFill>
              </a:rPr>
              <a:t>Web</a:t>
            </a:r>
          </a:p>
          <a:p>
            <a:pPr marL="285750" indent="-285750">
              <a:buFont typeface="Wingdings" panose="05000000000000000000" pitchFamily="2" charset="2"/>
              <a:buChar char="q"/>
            </a:pPr>
            <a:r>
              <a:rPr lang="fr-FR" dirty="0" smtClean="0">
                <a:solidFill>
                  <a:schemeClr val="tx1">
                    <a:lumMod val="65000"/>
                    <a:lumOff val="35000"/>
                  </a:schemeClr>
                </a:solidFill>
              </a:rPr>
              <a:t>AI</a:t>
            </a:r>
            <a:endParaRPr lang="fr-FR" dirty="0">
              <a:solidFill>
                <a:schemeClr val="tx1">
                  <a:lumMod val="65000"/>
                  <a:lumOff val="35000"/>
                </a:schemeClr>
              </a:solidFill>
            </a:endParaRPr>
          </a:p>
        </p:txBody>
      </p:sp>
    </p:spTree>
    <p:extLst>
      <p:ext uri="{BB962C8B-B14F-4D97-AF65-F5344CB8AC3E}">
        <p14:creationId xmlns:p14="http://schemas.microsoft.com/office/powerpoint/2010/main" val="30891862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924292" cy="369332"/>
          </a:xfrm>
          <a:prstGeom prst="rect">
            <a:avLst/>
          </a:prstGeom>
        </p:spPr>
        <p:txBody>
          <a:bodyPr wrap="none">
            <a:spAutoFit/>
          </a:bodyPr>
          <a:lstStyle/>
          <a:p>
            <a:r>
              <a:rPr lang="en-US" b="1" dirty="0" smtClean="0">
                <a:solidFill>
                  <a:schemeClr val="accent2">
                    <a:lumMod val="75000"/>
                  </a:schemeClr>
                </a:solidFill>
              </a:rPr>
              <a:t>5-Ruby</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67</a:t>
            </a:fld>
            <a:endParaRPr lang="en-US"/>
          </a:p>
        </p:txBody>
      </p:sp>
      <p:pic>
        <p:nvPicPr>
          <p:cNvPr id="16386" name="Picture 2" descr="Most developers love Ruby because it's easy to use and lea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990600"/>
            <a:ext cx="1190625" cy="11906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143000" y="2362200"/>
            <a:ext cx="7543800" cy="2649443"/>
          </a:xfrm>
          <a:prstGeom prst="rect">
            <a:avLst/>
          </a:prstGeom>
        </p:spPr>
        <p:txBody>
          <a:bodyPr wrap="square">
            <a:spAutoFit/>
          </a:bodyPr>
          <a:lstStyle/>
          <a:p>
            <a:pPr algn="just">
              <a:spcAft>
                <a:spcPts val="500"/>
              </a:spcAft>
            </a:pPr>
            <a:r>
              <a:rPr lang="en-US" dirty="0" smtClean="0">
                <a:solidFill>
                  <a:schemeClr val="tx1">
                    <a:lumMod val="65000"/>
                    <a:lumOff val="35000"/>
                  </a:schemeClr>
                </a:solidFill>
              </a:rPr>
              <a:t>     Ruby </a:t>
            </a:r>
            <a:r>
              <a:rPr lang="en-US" dirty="0">
                <a:solidFill>
                  <a:schemeClr val="tx1">
                    <a:lumMod val="65000"/>
                    <a:lumOff val="35000"/>
                  </a:schemeClr>
                </a:solidFill>
              </a:rPr>
              <a:t>is a powerful programming language with a focus on simplicity and productivity. Ruby is often compared to Python, as the two languages have common use cases and similar features. With Ruby, you can perform complex tasks using minimal code. Companies like Airbnb, Hulu, and Shopify reportedly use Ruby in their tech stacks for web development</a:t>
            </a:r>
            <a:r>
              <a:rPr lang="en-US" dirty="0" smtClean="0">
                <a:solidFill>
                  <a:schemeClr val="tx1">
                    <a:lumMod val="65000"/>
                    <a:lumOff val="35000"/>
                  </a:schemeClr>
                </a:solidFill>
              </a:rPr>
              <a:t>.</a:t>
            </a:r>
            <a:endParaRPr lang="en-US" dirty="0">
              <a:solidFill>
                <a:schemeClr val="tx1">
                  <a:lumMod val="65000"/>
                  <a:lumOff val="35000"/>
                </a:schemeClr>
              </a:solidFill>
            </a:endParaRPr>
          </a:p>
          <a:p>
            <a:pPr algn="just">
              <a:spcAft>
                <a:spcPts val="500"/>
              </a:spcAft>
            </a:pPr>
            <a:r>
              <a:rPr lang="en-US" dirty="0">
                <a:solidFill>
                  <a:schemeClr val="tx1">
                    <a:lumMod val="65000"/>
                    <a:lumOff val="35000"/>
                  </a:schemeClr>
                </a:solidFill>
              </a:rPr>
              <a:t>It is also an open-source programming language which means beginners have access to plenty of resources like tutorials, books on Ruby programming, and online discussions. Ruby is commonly used with its framework Rails to create dynamic and responsive web applications. </a:t>
            </a:r>
          </a:p>
        </p:txBody>
      </p:sp>
    </p:spTree>
    <p:extLst>
      <p:ext uri="{BB962C8B-B14F-4D97-AF65-F5344CB8AC3E}">
        <p14:creationId xmlns:p14="http://schemas.microsoft.com/office/powerpoint/2010/main" val="30891862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881973" cy="369332"/>
          </a:xfrm>
          <a:prstGeom prst="rect">
            <a:avLst/>
          </a:prstGeom>
        </p:spPr>
        <p:txBody>
          <a:bodyPr wrap="none">
            <a:spAutoFit/>
          </a:bodyPr>
          <a:lstStyle/>
          <a:p>
            <a:r>
              <a:rPr lang="en-US" b="1" dirty="0" smtClean="0">
                <a:solidFill>
                  <a:schemeClr val="accent2">
                    <a:lumMod val="75000"/>
                  </a:schemeClr>
                </a:solidFill>
              </a:rPr>
              <a:t>7-PHP</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68</a:t>
            </a:fld>
            <a:endParaRPr lang="en-US"/>
          </a:p>
        </p:txBody>
      </p:sp>
      <p:pic>
        <p:nvPicPr>
          <p:cNvPr id="18434" name="Picture 2" descr="Coding beginners can learn PHP quick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599"/>
            <a:ext cx="2200275"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0" y="2243078"/>
            <a:ext cx="7543800" cy="2649443"/>
          </a:xfrm>
          <a:prstGeom prst="rect">
            <a:avLst/>
          </a:prstGeom>
        </p:spPr>
        <p:txBody>
          <a:bodyPr wrap="square">
            <a:spAutoFit/>
          </a:bodyPr>
          <a:lstStyle/>
          <a:p>
            <a:pPr algn="just">
              <a:spcAft>
                <a:spcPts val="500"/>
              </a:spcAft>
            </a:pPr>
            <a:r>
              <a:rPr lang="en-US" dirty="0" smtClean="0">
                <a:solidFill>
                  <a:schemeClr val="tx1">
                    <a:lumMod val="65000"/>
                    <a:lumOff val="35000"/>
                  </a:schemeClr>
                </a:solidFill>
              </a:rPr>
              <a:t>     PHP</a:t>
            </a:r>
            <a:r>
              <a:rPr lang="en-US" dirty="0">
                <a:solidFill>
                  <a:schemeClr val="tx1">
                    <a:lumMod val="65000"/>
                    <a:lumOff val="35000"/>
                  </a:schemeClr>
                </a:solidFill>
              </a:rPr>
              <a:t>, or Hypertext Preprocessor, is one of the easiest programming languages to learn, especially if you already know HTML. It is mainly used to provide the backend server functionality that is essential to many websites today. PHP makes it easy for developers to retrieve and store data in databases while also processing and replying to users’ requests. </a:t>
            </a:r>
          </a:p>
          <a:p>
            <a:pPr algn="just">
              <a:spcAft>
                <a:spcPts val="500"/>
              </a:spcAft>
            </a:pPr>
            <a:r>
              <a:rPr lang="en-US" dirty="0">
                <a:solidFill>
                  <a:schemeClr val="tx1">
                    <a:lumMod val="65000"/>
                    <a:lumOff val="35000"/>
                  </a:schemeClr>
                </a:solidFill>
              </a:rPr>
              <a:t>Creating your first PHP program is as easy as embedding PHP code into an HTML page and uploading the file to a server that can process it. Many online resources can help you learn PHP. Some notable projects and services that use PHP include Facebook, Tumblr, and WordPress.</a:t>
            </a:r>
          </a:p>
        </p:txBody>
      </p:sp>
      <p:sp>
        <p:nvSpPr>
          <p:cNvPr id="7" name="Rectangle 6"/>
          <p:cNvSpPr/>
          <p:nvPr/>
        </p:nvSpPr>
        <p:spPr>
          <a:xfrm>
            <a:off x="1223141" y="5029200"/>
            <a:ext cx="1600200" cy="1477328"/>
          </a:xfrm>
          <a:prstGeom prst="rect">
            <a:avLst/>
          </a:prstGeom>
        </p:spPr>
        <p:txBody>
          <a:bodyPr wrap="square">
            <a:spAutoFit/>
          </a:bodyPr>
          <a:lstStyle/>
          <a:p>
            <a:r>
              <a:rPr lang="en-US" b="1" dirty="0">
                <a:solidFill>
                  <a:schemeClr val="accent2">
                    <a:lumMod val="75000"/>
                  </a:schemeClr>
                </a:solidFill>
              </a:rPr>
              <a:t>Framework :</a:t>
            </a:r>
          </a:p>
          <a:p>
            <a:pPr marL="285750" indent="-285750">
              <a:buFont typeface="Wingdings" panose="05000000000000000000" pitchFamily="2" charset="2"/>
              <a:buChar char="q"/>
            </a:pPr>
            <a:r>
              <a:rPr lang="en-US" dirty="0" err="1" smtClean="0">
                <a:solidFill>
                  <a:schemeClr val="tx1">
                    <a:lumMod val="65000"/>
                    <a:lumOff val="35000"/>
                  </a:schemeClr>
                </a:solidFill>
              </a:rPr>
              <a:t>CakePHP</a:t>
            </a:r>
            <a:endParaRPr lang="en-US" dirty="0">
              <a:solidFill>
                <a:schemeClr val="tx1">
                  <a:lumMod val="65000"/>
                  <a:lumOff val="35000"/>
                </a:schemeClr>
              </a:solidFill>
            </a:endParaRPr>
          </a:p>
          <a:p>
            <a:pPr marL="285750" indent="-285750">
              <a:buFont typeface="Wingdings" panose="05000000000000000000" pitchFamily="2" charset="2"/>
              <a:buChar char="q"/>
            </a:pPr>
            <a:r>
              <a:rPr lang="en-US" dirty="0" smtClean="0">
                <a:solidFill>
                  <a:schemeClr val="tx1">
                    <a:lumMod val="65000"/>
                    <a:lumOff val="35000"/>
                  </a:schemeClr>
                </a:solidFill>
              </a:rPr>
              <a:t>Laravel</a:t>
            </a:r>
            <a:endParaRPr lang="en-US" dirty="0">
              <a:solidFill>
                <a:schemeClr val="tx1">
                  <a:lumMod val="65000"/>
                  <a:lumOff val="35000"/>
                </a:schemeClr>
              </a:solidFill>
            </a:endParaRPr>
          </a:p>
          <a:p>
            <a:pPr marL="285750" indent="-285750">
              <a:buFont typeface="Wingdings" panose="05000000000000000000" pitchFamily="2" charset="2"/>
              <a:buChar char="q"/>
            </a:pPr>
            <a:r>
              <a:rPr lang="en-US" dirty="0" err="1" smtClean="0">
                <a:solidFill>
                  <a:schemeClr val="tx1">
                    <a:lumMod val="65000"/>
                    <a:lumOff val="35000"/>
                  </a:schemeClr>
                </a:solidFill>
              </a:rPr>
              <a:t>Symfony</a:t>
            </a:r>
            <a:endParaRPr lang="en-US" dirty="0">
              <a:solidFill>
                <a:schemeClr val="tx1">
                  <a:lumMod val="65000"/>
                  <a:lumOff val="35000"/>
                </a:schemeClr>
              </a:solidFill>
            </a:endParaRPr>
          </a:p>
          <a:p>
            <a:pPr marL="285750" indent="-285750">
              <a:buFont typeface="Wingdings" panose="05000000000000000000" pitchFamily="2" charset="2"/>
              <a:buChar char="q"/>
            </a:pPr>
            <a:r>
              <a:rPr lang="en-US" dirty="0" err="1" smtClean="0">
                <a:solidFill>
                  <a:schemeClr val="tx1">
                    <a:lumMod val="65000"/>
                    <a:lumOff val="35000"/>
                  </a:schemeClr>
                </a:solidFill>
              </a:rPr>
              <a:t>Phalcon</a:t>
            </a:r>
            <a:endParaRPr lang="en-US" dirty="0">
              <a:solidFill>
                <a:schemeClr val="tx1">
                  <a:lumMod val="65000"/>
                  <a:lumOff val="35000"/>
                </a:schemeClr>
              </a:solidFill>
            </a:endParaRPr>
          </a:p>
        </p:txBody>
      </p:sp>
      <p:sp>
        <p:nvSpPr>
          <p:cNvPr id="8" name="Rectangle 7"/>
          <p:cNvSpPr/>
          <p:nvPr/>
        </p:nvSpPr>
        <p:spPr>
          <a:xfrm>
            <a:off x="3581400" y="5029200"/>
            <a:ext cx="3657600" cy="646331"/>
          </a:xfrm>
          <a:prstGeom prst="rect">
            <a:avLst/>
          </a:prstGeom>
        </p:spPr>
        <p:txBody>
          <a:bodyPr wrap="square">
            <a:spAutoFit/>
          </a:bodyPr>
          <a:lstStyle/>
          <a:p>
            <a:r>
              <a:rPr lang="fr-FR" b="1" dirty="0">
                <a:solidFill>
                  <a:schemeClr val="accent2">
                    <a:lumMod val="75000"/>
                  </a:schemeClr>
                </a:solidFill>
              </a:rPr>
              <a:t>Application:</a:t>
            </a:r>
          </a:p>
          <a:p>
            <a:pPr marL="285750" indent="-285750">
              <a:buFont typeface="Wingdings" panose="05000000000000000000" pitchFamily="2" charset="2"/>
              <a:buChar char="q"/>
            </a:pPr>
            <a:r>
              <a:rPr lang="fr-FR" dirty="0" smtClean="0">
                <a:solidFill>
                  <a:schemeClr val="tx1">
                    <a:lumMod val="65000"/>
                    <a:lumOff val="35000"/>
                  </a:schemeClr>
                </a:solidFill>
              </a:rPr>
              <a:t>Web</a:t>
            </a:r>
            <a:endParaRPr lang="fr-FR" dirty="0">
              <a:solidFill>
                <a:schemeClr val="tx1">
                  <a:lumMod val="65000"/>
                  <a:lumOff val="35000"/>
                </a:schemeClr>
              </a:solidFill>
            </a:endParaRPr>
          </a:p>
        </p:txBody>
      </p:sp>
    </p:spTree>
    <p:extLst>
      <p:ext uri="{BB962C8B-B14F-4D97-AF65-F5344CB8AC3E}">
        <p14:creationId xmlns:p14="http://schemas.microsoft.com/office/powerpoint/2010/main" val="30891862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700833" cy="369332"/>
          </a:xfrm>
          <a:prstGeom prst="rect">
            <a:avLst/>
          </a:prstGeom>
        </p:spPr>
        <p:txBody>
          <a:bodyPr wrap="none">
            <a:spAutoFit/>
          </a:bodyPr>
          <a:lstStyle/>
          <a:p>
            <a:r>
              <a:rPr lang="en-US" b="1" dirty="0" smtClean="0">
                <a:solidFill>
                  <a:schemeClr val="accent2">
                    <a:lumMod val="75000"/>
                  </a:schemeClr>
                </a:solidFill>
              </a:rPr>
              <a:t>9-C</a:t>
            </a:r>
            <a:r>
              <a:rPr lang="en-US" b="1" dirty="0">
                <a:solidFill>
                  <a:schemeClr val="accent2">
                    <a:lumMod val="75000"/>
                  </a:schemeClr>
                </a:solidFill>
              </a:rPr>
              <a:t>#</a:t>
            </a: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69</a:t>
            </a:fld>
            <a:endParaRPr lang="en-US"/>
          </a:p>
        </p:txBody>
      </p:sp>
      <p:sp>
        <p:nvSpPr>
          <p:cNvPr id="4" name="Rectangle 3"/>
          <p:cNvSpPr/>
          <p:nvPr/>
        </p:nvSpPr>
        <p:spPr>
          <a:xfrm>
            <a:off x="1143000" y="2286000"/>
            <a:ext cx="7543800" cy="1477328"/>
          </a:xfrm>
          <a:prstGeom prst="rect">
            <a:avLst/>
          </a:prstGeom>
        </p:spPr>
        <p:txBody>
          <a:bodyPr wrap="square">
            <a:spAutoFit/>
          </a:bodyPr>
          <a:lstStyle/>
          <a:p>
            <a:pPr algn="just"/>
            <a:r>
              <a:rPr lang="en-US" dirty="0" smtClean="0">
                <a:solidFill>
                  <a:schemeClr val="tx1">
                    <a:lumMod val="65000"/>
                    <a:lumOff val="35000"/>
                  </a:schemeClr>
                </a:solidFill>
              </a:rPr>
              <a:t>    C</a:t>
            </a:r>
            <a:r>
              <a:rPr lang="en-US" dirty="0">
                <a:solidFill>
                  <a:schemeClr val="tx1">
                    <a:lumMod val="65000"/>
                    <a:lumOff val="35000"/>
                  </a:schemeClr>
                </a:solidFill>
              </a:rPr>
              <a:t># is a general-purpose coding language that is developed by Microsoft for Microsoft. It can be used to develop web apps, cloud-based services, enterprise software, and more. It also provides full support for object-oriented programming. Perhaps one of the most recognizable use cases of C# is game development using the popular Unity game engine.</a:t>
            </a:r>
          </a:p>
        </p:txBody>
      </p:sp>
      <p:pic>
        <p:nvPicPr>
          <p:cNvPr id="20482" name="Picture 2" descr="C# is a great programming language for begin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860855"/>
            <a:ext cx="1190625" cy="12763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223141" y="5334000"/>
            <a:ext cx="1600200" cy="923330"/>
          </a:xfrm>
          <a:prstGeom prst="rect">
            <a:avLst/>
          </a:prstGeom>
        </p:spPr>
        <p:txBody>
          <a:bodyPr wrap="square">
            <a:spAutoFit/>
          </a:bodyPr>
          <a:lstStyle/>
          <a:p>
            <a:r>
              <a:rPr lang="en-US" b="1" dirty="0">
                <a:solidFill>
                  <a:schemeClr val="accent2">
                    <a:lumMod val="75000"/>
                  </a:schemeClr>
                </a:solidFill>
              </a:rPr>
              <a:t>Framework :</a:t>
            </a:r>
          </a:p>
          <a:p>
            <a:pPr marL="285750" indent="-285750">
              <a:buFont typeface="Wingdings" panose="05000000000000000000" pitchFamily="2" charset="2"/>
              <a:buChar char="q"/>
            </a:pPr>
            <a:r>
              <a:rPr lang="en-US" dirty="0" smtClean="0">
                <a:solidFill>
                  <a:schemeClr val="tx1">
                    <a:lumMod val="65000"/>
                    <a:lumOff val="35000"/>
                  </a:schemeClr>
                </a:solidFill>
              </a:rPr>
              <a:t>Dot NET</a:t>
            </a:r>
          </a:p>
          <a:p>
            <a:pPr marL="285750" indent="-285750">
              <a:buFont typeface="Wingdings" panose="05000000000000000000" pitchFamily="2" charset="2"/>
              <a:buChar char="q"/>
            </a:pPr>
            <a:r>
              <a:rPr lang="en-US" dirty="0" err="1" smtClean="0">
                <a:solidFill>
                  <a:schemeClr val="tx1">
                    <a:lumMod val="65000"/>
                    <a:lumOff val="35000"/>
                  </a:schemeClr>
                </a:solidFill>
              </a:rPr>
              <a:t>Xamarin</a:t>
            </a:r>
            <a:endParaRPr lang="en-US" dirty="0">
              <a:solidFill>
                <a:schemeClr val="tx1">
                  <a:lumMod val="65000"/>
                  <a:lumOff val="35000"/>
                </a:schemeClr>
              </a:solidFill>
            </a:endParaRPr>
          </a:p>
        </p:txBody>
      </p:sp>
      <p:sp>
        <p:nvSpPr>
          <p:cNvPr id="8" name="Rectangle 7"/>
          <p:cNvSpPr/>
          <p:nvPr/>
        </p:nvSpPr>
        <p:spPr>
          <a:xfrm>
            <a:off x="3581400" y="5334000"/>
            <a:ext cx="3657600" cy="646331"/>
          </a:xfrm>
          <a:prstGeom prst="rect">
            <a:avLst/>
          </a:prstGeom>
        </p:spPr>
        <p:txBody>
          <a:bodyPr wrap="square">
            <a:spAutoFit/>
          </a:bodyPr>
          <a:lstStyle/>
          <a:p>
            <a:r>
              <a:rPr lang="fr-FR" b="1" dirty="0">
                <a:solidFill>
                  <a:schemeClr val="accent2">
                    <a:lumMod val="75000"/>
                  </a:schemeClr>
                </a:solidFill>
              </a:rPr>
              <a:t>Application:</a:t>
            </a:r>
          </a:p>
          <a:p>
            <a:pPr marL="285750" indent="-285750">
              <a:buFont typeface="Wingdings" panose="05000000000000000000" pitchFamily="2" charset="2"/>
              <a:buChar char="q"/>
            </a:pPr>
            <a:r>
              <a:rPr lang="fr-FR" dirty="0" smtClean="0">
                <a:solidFill>
                  <a:schemeClr val="tx1">
                    <a:lumMod val="65000"/>
                    <a:lumOff val="35000"/>
                  </a:schemeClr>
                </a:solidFill>
              </a:rPr>
              <a:t>Web, Mobile and Desktop</a:t>
            </a:r>
            <a:endParaRPr lang="fr-FR" dirty="0">
              <a:solidFill>
                <a:schemeClr val="tx1">
                  <a:lumMod val="65000"/>
                  <a:lumOff val="35000"/>
                </a:schemeClr>
              </a:solidFill>
            </a:endParaRPr>
          </a:p>
        </p:txBody>
      </p:sp>
    </p:spTree>
    <p:extLst>
      <p:ext uri="{BB962C8B-B14F-4D97-AF65-F5344CB8AC3E}">
        <p14:creationId xmlns:p14="http://schemas.microsoft.com/office/powerpoint/2010/main" val="30891862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72179" y="381000"/>
            <a:ext cx="3921586" cy="369332"/>
          </a:xfrm>
          <a:prstGeom prst="rect">
            <a:avLst/>
          </a:prstGeom>
        </p:spPr>
        <p:txBody>
          <a:bodyPr wrap="none">
            <a:spAutoFit/>
          </a:bodyPr>
          <a:lstStyle/>
          <a:p>
            <a:r>
              <a:rPr lang="en-US" b="1" dirty="0">
                <a:solidFill>
                  <a:schemeClr val="accent2">
                    <a:lumMod val="75000"/>
                  </a:schemeClr>
                </a:solidFill>
              </a:rPr>
              <a:t>History of programming languages</a:t>
            </a:r>
          </a:p>
        </p:txBody>
      </p:sp>
      <p:cxnSp>
        <p:nvCxnSpPr>
          <p:cNvPr id="6" name="Straight Connector 5"/>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10" name="Rectangle 9"/>
          <p:cNvSpPr/>
          <p:nvPr/>
        </p:nvSpPr>
        <p:spPr>
          <a:xfrm>
            <a:off x="1219200" y="838200"/>
            <a:ext cx="7391400" cy="5196294"/>
          </a:xfrm>
          <a:prstGeom prst="rect">
            <a:avLst/>
          </a:prstGeom>
        </p:spPr>
        <p:txBody>
          <a:bodyPr wrap="square">
            <a:spAutoFit/>
          </a:bodyPr>
          <a:lstStyle/>
          <a:p>
            <a:pPr marL="285750" indent="-285750" algn="just">
              <a:lnSpc>
                <a:spcPts val="2160"/>
              </a:lnSpc>
              <a:spcAft>
                <a:spcPts val="600"/>
              </a:spcAft>
              <a:buFont typeface="Wingdings" panose="05000000000000000000" pitchFamily="2" charset="2"/>
              <a:buChar char="q"/>
            </a:pPr>
            <a:r>
              <a:rPr lang="en-US" b="1" dirty="0">
                <a:solidFill>
                  <a:schemeClr val="tx1">
                    <a:lumMod val="65000"/>
                    <a:lumOff val="35000"/>
                  </a:schemeClr>
                </a:solidFill>
              </a:rPr>
              <a:t>1949: </a:t>
            </a:r>
            <a:r>
              <a:rPr lang="en-US" b="1" dirty="0">
                <a:solidFill>
                  <a:schemeClr val="accent2">
                    <a:lumMod val="75000"/>
                  </a:schemeClr>
                </a:solidFill>
              </a:rPr>
              <a:t>Assembly Language </a:t>
            </a:r>
            <a:r>
              <a:rPr lang="en-US" dirty="0">
                <a:solidFill>
                  <a:schemeClr val="tx1">
                    <a:lumMod val="65000"/>
                    <a:lumOff val="35000"/>
                  </a:schemeClr>
                </a:solidFill>
              </a:rPr>
              <a:t>was used in the Electronic Delay Storage Automatic Calculator (EDSAC). Assembly language was a type of low-level programming language that simplified the language of machine code. In other words, the specific instructions necessary to operate a computer.</a:t>
            </a:r>
          </a:p>
          <a:p>
            <a:pPr algn="just">
              <a:lnSpc>
                <a:spcPts val="2160"/>
              </a:lnSpc>
              <a:spcAft>
                <a:spcPts val="600"/>
              </a:spcAft>
            </a:pPr>
            <a:endParaRPr lang="en-US" b="1" dirty="0" smtClean="0">
              <a:solidFill>
                <a:schemeClr val="tx1">
                  <a:lumMod val="65000"/>
                  <a:lumOff val="35000"/>
                </a:schemeClr>
              </a:solidFill>
            </a:endParaRPr>
          </a:p>
          <a:p>
            <a:pPr marL="285750" indent="-285750" algn="just">
              <a:lnSpc>
                <a:spcPts val="2160"/>
              </a:lnSpc>
              <a:spcAft>
                <a:spcPts val="600"/>
              </a:spcAft>
              <a:buFont typeface="Wingdings" panose="05000000000000000000" pitchFamily="2" charset="2"/>
              <a:buChar char="q"/>
            </a:pPr>
            <a:r>
              <a:rPr lang="en-US" b="1" dirty="0" smtClean="0">
                <a:solidFill>
                  <a:schemeClr val="tx1">
                    <a:lumMod val="65000"/>
                    <a:lumOff val="35000"/>
                  </a:schemeClr>
                </a:solidFill>
              </a:rPr>
              <a:t>1949</a:t>
            </a:r>
            <a:r>
              <a:rPr lang="en-US" b="1" dirty="0">
                <a:solidFill>
                  <a:schemeClr val="tx1">
                    <a:lumMod val="65000"/>
                    <a:lumOff val="35000"/>
                  </a:schemeClr>
                </a:solidFill>
              </a:rPr>
              <a:t>: </a:t>
            </a:r>
            <a:r>
              <a:rPr lang="en-US" b="1" dirty="0" smtClean="0">
                <a:solidFill>
                  <a:schemeClr val="accent2">
                    <a:lumMod val="75000"/>
                  </a:schemeClr>
                </a:solidFill>
              </a:rPr>
              <a:t>Shortcode</a:t>
            </a:r>
            <a:r>
              <a:rPr lang="en-US" dirty="0">
                <a:solidFill>
                  <a:schemeClr val="tx1">
                    <a:lumMod val="65000"/>
                    <a:lumOff val="35000"/>
                  </a:schemeClr>
                </a:solidFill>
              </a:rPr>
              <a:t> </a:t>
            </a:r>
            <a:r>
              <a:rPr lang="en-US" dirty="0" smtClean="0">
                <a:solidFill>
                  <a:schemeClr val="tx1">
                    <a:lumMod val="65000"/>
                    <a:lumOff val="35000"/>
                  </a:schemeClr>
                </a:solidFill>
              </a:rPr>
              <a:t>(or </a:t>
            </a:r>
            <a:r>
              <a:rPr lang="en-US" dirty="0">
                <a:solidFill>
                  <a:schemeClr val="tx1">
                    <a:lumMod val="65000"/>
                    <a:lumOff val="35000"/>
                  </a:schemeClr>
                </a:solidFill>
              </a:rPr>
              <a:t>Short-order code), was the first High-Level Language (HLL) suggested by John McCauley in 1949. However, it was William Schmitt who implemented it for the BINAC computer the same year and for the UNIVAC in 1950</a:t>
            </a:r>
            <a:r>
              <a:rPr lang="en-US" dirty="0" smtClean="0">
                <a:solidFill>
                  <a:schemeClr val="tx1">
                    <a:lumMod val="65000"/>
                    <a:lumOff val="35000"/>
                  </a:schemeClr>
                </a:solidFill>
              </a:rPr>
              <a:t>.</a:t>
            </a:r>
          </a:p>
          <a:p>
            <a:pPr algn="just">
              <a:lnSpc>
                <a:spcPts val="2160"/>
              </a:lnSpc>
              <a:spcAft>
                <a:spcPts val="600"/>
              </a:spcAft>
            </a:pPr>
            <a:endParaRPr lang="en-US" dirty="0" smtClean="0">
              <a:solidFill>
                <a:schemeClr val="tx1">
                  <a:lumMod val="65000"/>
                  <a:lumOff val="35000"/>
                </a:schemeClr>
              </a:solidFill>
            </a:endParaRPr>
          </a:p>
          <a:p>
            <a:pPr marL="285750" indent="-285750" algn="just">
              <a:lnSpc>
                <a:spcPts val="2160"/>
              </a:lnSpc>
              <a:spcAft>
                <a:spcPts val="600"/>
              </a:spcAft>
              <a:buFont typeface="Wingdings" panose="05000000000000000000" pitchFamily="2" charset="2"/>
              <a:buChar char="q"/>
            </a:pPr>
            <a:r>
              <a:rPr lang="en-US" b="1" dirty="0">
                <a:solidFill>
                  <a:schemeClr val="tx1">
                    <a:lumMod val="65000"/>
                    <a:lumOff val="35000"/>
                  </a:schemeClr>
                </a:solidFill>
              </a:rPr>
              <a:t>1952: </a:t>
            </a:r>
            <a:r>
              <a:rPr lang="en-US" b="1" dirty="0" smtClean="0">
                <a:solidFill>
                  <a:schemeClr val="accent2">
                    <a:lumMod val="75000"/>
                  </a:schemeClr>
                </a:solidFill>
              </a:rPr>
              <a:t>Autocode</a:t>
            </a:r>
            <a:r>
              <a:rPr lang="en-US" dirty="0" smtClean="0">
                <a:solidFill>
                  <a:schemeClr val="accent2">
                    <a:lumMod val="75000"/>
                  </a:schemeClr>
                </a:solidFill>
              </a:rPr>
              <a:t> </a:t>
            </a:r>
            <a:r>
              <a:rPr lang="en-US" dirty="0" smtClean="0">
                <a:solidFill>
                  <a:schemeClr val="tx1">
                    <a:lumMod val="65000"/>
                    <a:lumOff val="35000"/>
                  </a:schemeClr>
                </a:solidFill>
              </a:rPr>
              <a:t>was </a:t>
            </a:r>
            <a:r>
              <a:rPr lang="en-US" dirty="0">
                <a:solidFill>
                  <a:schemeClr val="tx1">
                    <a:lumMod val="65000"/>
                    <a:lumOff val="35000"/>
                  </a:schemeClr>
                </a:solidFill>
              </a:rPr>
              <a:t>a general term used for a family of programming languages. First developed by </a:t>
            </a:r>
            <a:r>
              <a:rPr lang="en-US" dirty="0" err="1">
                <a:solidFill>
                  <a:schemeClr val="tx1">
                    <a:lumMod val="65000"/>
                    <a:lumOff val="35000"/>
                  </a:schemeClr>
                </a:solidFill>
              </a:rPr>
              <a:t>Alick</a:t>
            </a:r>
            <a:r>
              <a:rPr lang="en-US" dirty="0">
                <a:solidFill>
                  <a:schemeClr val="tx1">
                    <a:lumMod val="65000"/>
                    <a:lumOff val="35000"/>
                  </a:schemeClr>
                </a:solidFill>
              </a:rPr>
              <a:t> Glennie for the Mark 1 computer at the University of Manchester, Autocode was the first-ever compiled language to be implemented meaning that it can be translated directly into machine code using a program called a compiler.  Autocode was used on the Ferranti Pegasus and Sirius early computing machines in addition to the Mark 1.</a:t>
            </a:r>
          </a:p>
        </p:txBody>
      </p:sp>
      <p:sp>
        <p:nvSpPr>
          <p:cNvPr id="12" name="TextBox 11"/>
          <p:cNvSpPr txBox="1"/>
          <p:nvPr/>
        </p:nvSpPr>
        <p:spPr>
          <a:xfrm rot="16200000">
            <a:off x="-1615848" y="3204003"/>
            <a:ext cx="4188025" cy="523220"/>
          </a:xfrm>
          <a:prstGeom prst="rect">
            <a:avLst/>
          </a:prstGeom>
          <a:noFill/>
        </p:spPr>
        <p:txBody>
          <a:bodyPr wrap="square" rtlCol="0">
            <a:spAutoFit/>
          </a:bodyPr>
          <a:lstStyle/>
          <a:p>
            <a:pPr algn="ctr"/>
            <a:r>
              <a:rPr lang="en-US" sz="2800" b="1" dirty="0" smtClean="0">
                <a:solidFill>
                  <a:schemeClr val="bg2">
                    <a:lumMod val="75000"/>
                  </a:schemeClr>
                </a:solidFill>
              </a:rPr>
              <a:t>Game Changer</a:t>
            </a:r>
            <a:endParaRPr lang="en-US" sz="2800" b="1" dirty="0">
              <a:solidFill>
                <a:schemeClr val="bg2">
                  <a:lumMod val="75000"/>
                </a:schemeClr>
              </a:solidFill>
            </a:endParaRPr>
          </a:p>
        </p:txBody>
      </p:sp>
    </p:spTree>
    <p:extLst>
      <p:ext uri="{BB962C8B-B14F-4D97-AF65-F5344CB8AC3E}">
        <p14:creationId xmlns:p14="http://schemas.microsoft.com/office/powerpoint/2010/main" val="350126032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734496" cy="369332"/>
          </a:xfrm>
          <a:prstGeom prst="rect">
            <a:avLst/>
          </a:prstGeom>
        </p:spPr>
        <p:txBody>
          <a:bodyPr wrap="none">
            <a:spAutoFit/>
          </a:bodyPr>
          <a:lstStyle/>
          <a:p>
            <a:r>
              <a:rPr lang="en-US" b="1" dirty="0" smtClean="0">
                <a:solidFill>
                  <a:schemeClr val="accent2">
                    <a:lumMod val="75000"/>
                  </a:schemeClr>
                </a:solidFill>
              </a:rPr>
              <a:t>10- </a:t>
            </a:r>
            <a:r>
              <a:rPr lang="en-US" b="1" dirty="0">
                <a:solidFill>
                  <a:schemeClr val="accent2">
                    <a:lumMod val="75000"/>
                  </a:schemeClr>
                </a:solidFill>
              </a:rPr>
              <a:t>R</a:t>
            </a: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70</a:t>
            </a:fld>
            <a:endParaRPr lang="en-US"/>
          </a:p>
        </p:txBody>
      </p:sp>
      <p:pic>
        <p:nvPicPr>
          <p:cNvPr id="21506" name="Picture 2" descr="R programming is one of the easiest programming languages to learn for data sci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990600"/>
            <a:ext cx="1485900"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0" y="2285999"/>
            <a:ext cx="7543800" cy="2372444"/>
          </a:xfrm>
          <a:prstGeom prst="rect">
            <a:avLst/>
          </a:prstGeom>
        </p:spPr>
        <p:txBody>
          <a:bodyPr wrap="square">
            <a:spAutoFit/>
          </a:bodyPr>
          <a:lstStyle/>
          <a:p>
            <a:pPr algn="just">
              <a:spcAft>
                <a:spcPts val="500"/>
              </a:spcAft>
            </a:pPr>
            <a:r>
              <a:rPr lang="en-US" dirty="0" smtClean="0">
                <a:solidFill>
                  <a:schemeClr val="tx1">
                    <a:lumMod val="65000"/>
                    <a:lumOff val="35000"/>
                  </a:schemeClr>
                </a:solidFill>
              </a:rPr>
              <a:t>     R </a:t>
            </a:r>
            <a:r>
              <a:rPr lang="en-US" dirty="0">
                <a:solidFill>
                  <a:schemeClr val="tx1">
                    <a:lumMod val="65000"/>
                    <a:lumOff val="35000"/>
                  </a:schemeClr>
                </a:solidFill>
              </a:rPr>
              <a:t>is a coding language that is primarily used for data science, deep learning, and machine learning. If you’re just starting with programming, you may find that R has a steep learning curve. However, there are a lot of R add-on tools like </a:t>
            </a:r>
            <a:r>
              <a:rPr lang="en-US" dirty="0" err="1">
                <a:solidFill>
                  <a:schemeClr val="tx1">
                    <a:lumMod val="65000"/>
                    <a:lumOff val="35000"/>
                  </a:schemeClr>
                </a:solidFill>
              </a:rPr>
              <a:t>RStudio</a:t>
            </a:r>
            <a:r>
              <a:rPr lang="en-US" dirty="0">
                <a:solidFill>
                  <a:schemeClr val="tx1">
                    <a:lumMod val="65000"/>
                    <a:lumOff val="35000"/>
                  </a:schemeClr>
                </a:solidFill>
              </a:rPr>
              <a:t> and </a:t>
            </a:r>
            <a:r>
              <a:rPr lang="en-US" dirty="0" err="1">
                <a:solidFill>
                  <a:schemeClr val="tx1">
                    <a:lumMod val="65000"/>
                    <a:lumOff val="35000"/>
                  </a:schemeClr>
                </a:solidFill>
              </a:rPr>
              <a:t>lintr</a:t>
            </a:r>
            <a:r>
              <a:rPr lang="en-US" dirty="0">
                <a:solidFill>
                  <a:schemeClr val="tx1">
                    <a:lumMod val="65000"/>
                    <a:lumOff val="35000"/>
                  </a:schemeClr>
                </a:solidFill>
              </a:rPr>
              <a:t> that can help simplify the process. </a:t>
            </a:r>
          </a:p>
          <a:p>
            <a:pPr algn="just">
              <a:spcAft>
                <a:spcPts val="500"/>
              </a:spcAft>
            </a:pPr>
            <a:r>
              <a:rPr lang="en-US" dirty="0">
                <a:solidFill>
                  <a:schemeClr val="tx1">
                    <a:lumMod val="65000"/>
                    <a:lumOff val="35000"/>
                  </a:schemeClr>
                </a:solidFill>
              </a:rPr>
              <a:t>Like Python, R is commonly used to perform statistical analysis of data, build web applications, and write scripts to accomplish various tasks. Learning R is a great option if you’re considering becoming a data scientist or simply love working with statistics. </a:t>
            </a:r>
          </a:p>
        </p:txBody>
      </p:sp>
      <p:sp>
        <p:nvSpPr>
          <p:cNvPr id="8" name="Rectangle 7"/>
          <p:cNvSpPr/>
          <p:nvPr/>
        </p:nvSpPr>
        <p:spPr>
          <a:xfrm>
            <a:off x="1222664" y="5052398"/>
            <a:ext cx="3657600" cy="646331"/>
          </a:xfrm>
          <a:prstGeom prst="rect">
            <a:avLst/>
          </a:prstGeom>
        </p:spPr>
        <p:txBody>
          <a:bodyPr wrap="square">
            <a:spAutoFit/>
          </a:bodyPr>
          <a:lstStyle/>
          <a:p>
            <a:r>
              <a:rPr lang="fr-FR" b="1" dirty="0">
                <a:solidFill>
                  <a:schemeClr val="accent2">
                    <a:lumMod val="75000"/>
                  </a:schemeClr>
                </a:solidFill>
              </a:rPr>
              <a:t>Application:</a:t>
            </a:r>
          </a:p>
          <a:p>
            <a:pPr marL="285750" indent="-285750">
              <a:buFont typeface="Wingdings" panose="05000000000000000000" pitchFamily="2" charset="2"/>
              <a:buChar char="q"/>
            </a:pPr>
            <a:r>
              <a:rPr lang="fr-FR" dirty="0" smtClean="0">
                <a:solidFill>
                  <a:schemeClr val="tx1">
                    <a:lumMod val="65000"/>
                    <a:lumOff val="35000"/>
                  </a:schemeClr>
                </a:solidFill>
              </a:rPr>
              <a:t>Data Analysais</a:t>
            </a:r>
            <a:endParaRPr lang="fr-FR" dirty="0">
              <a:solidFill>
                <a:schemeClr val="tx1">
                  <a:lumMod val="65000"/>
                  <a:lumOff val="35000"/>
                </a:schemeClr>
              </a:solidFill>
            </a:endParaRPr>
          </a:p>
        </p:txBody>
      </p:sp>
    </p:spTree>
    <p:extLst>
      <p:ext uri="{BB962C8B-B14F-4D97-AF65-F5344CB8AC3E}">
        <p14:creationId xmlns:p14="http://schemas.microsoft.com/office/powerpoint/2010/main" val="308918623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058303" cy="369332"/>
          </a:xfrm>
          <a:prstGeom prst="rect">
            <a:avLst/>
          </a:prstGeom>
        </p:spPr>
        <p:txBody>
          <a:bodyPr wrap="none">
            <a:spAutoFit/>
          </a:bodyPr>
          <a:lstStyle/>
          <a:p>
            <a:r>
              <a:rPr lang="en-US" b="1" dirty="0" smtClean="0">
                <a:solidFill>
                  <a:schemeClr val="accent2">
                    <a:lumMod val="75000"/>
                  </a:schemeClr>
                </a:solidFill>
              </a:rPr>
              <a:t>13-Swift</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71</a:t>
            </a:fld>
            <a:endParaRPr lang="en-US"/>
          </a:p>
        </p:txBody>
      </p:sp>
      <p:pic>
        <p:nvPicPr>
          <p:cNvPr id="24578" name="Picture 2" descr="Swift is a great programming languages for beginner Apple developer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066800"/>
            <a:ext cx="1323975"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0" y="2819400"/>
            <a:ext cx="7543800" cy="2585323"/>
          </a:xfrm>
          <a:prstGeom prst="rect">
            <a:avLst/>
          </a:prstGeom>
        </p:spPr>
        <p:txBody>
          <a:bodyPr wrap="square">
            <a:spAutoFit/>
          </a:bodyPr>
          <a:lstStyle/>
          <a:p>
            <a:pPr algn="just"/>
            <a:r>
              <a:rPr lang="en-US" dirty="0" smtClean="0">
                <a:solidFill>
                  <a:schemeClr val="tx1">
                    <a:lumMod val="65000"/>
                    <a:lumOff val="35000"/>
                  </a:schemeClr>
                </a:solidFill>
              </a:rPr>
              <a:t>     Apple </a:t>
            </a:r>
            <a:r>
              <a:rPr lang="en-US" dirty="0">
                <a:solidFill>
                  <a:schemeClr val="tx1">
                    <a:lumMod val="65000"/>
                    <a:lumOff val="35000"/>
                  </a:schemeClr>
                </a:solidFill>
              </a:rPr>
              <a:t>developed Swift in 2014 specifically for use within its own technological ecosystems like </a:t>
            </a:r>
            <a:r>
              <a:rPr lang="en-US" dirty="0" err="1">
                <a:solidFill>
                  <a:schemeClr val="tx1">
                    <a:lumMod val="65000"/>
                    <a:lumOff val="35000"/>
                  </a:schemeClr>
                </a:solidFill>
              </a:rPr>
              <a:t>macOS</a:t>
            </a:r>
            <a:r>
              <a:rPr lang="en-US" dirty="0">
                <a:solidFill>
                  <a:schemeClr val="tx1">
                    <a:lumMod val="65000"/>
                    <a:lumOff val="35000"/>
                  </a:schemeClr>
                </a:solidFill>
              </a:rPr>
              <a:t> and iOS. Swift is also easy to read and write, so it’s a good option for novice programmers. To guide beginning coders through the Swift programming language, Apple created a free application called Swift Playgrounds. </a:t>
            </a:r>
          </a:p>
          <a:p>
            <a:pPr algn="just"/>
            <a:r>
              <a:rPr lang="en-US" dirty="0">
                <a:solidFill>
                  <a:schemeClr val="tx1">
                    <a:lumMod val="65000"/>
                    <a:lumOff val="35000"/>
                  </a:schemeClr>
                </a:solidFill>
              </a:rPr>
              <a:t>Even if you have zero programming experience, Swift Playgrounds can help you quickly learn </a:t>
            </a:r>
            <a:r>
              <a:rPr lang="en-US" dirty="0" smtClean="0">
                <a:solidFill>
                  <a:schemeClr val="tx1">
                    <a:lumMod val="65000"/>
                    <a:lumOff val="35000"/>
                  </a:schemeClr>
                </a:solidFill>
              </a:rPr>
              <a:t>the fundamentals of Swift before moving on to more complex concepts. </a:t>
            </a:r>
            <a:r>
              <a:rPr lang="en-US" dirty="0">
                <a:solidFill>
                  <a:schemeClr val="tx1">
                    <a:lumMod val="65000"/>
                    <a:lumOff val="35000"/>
                  </a:schemeClr>
                </a:solidFill>
              </a:rPr>
              <a:t>Swift Playgrounds provides direct guidance as you learn Swift, and it’s a useful resource that will teach you skills applicable to any programming field.</a:t>
            </a:r>
          </a:p>
        </p:txBody>
      </p:sp>
      <p:sp>
        <p:nvSpPr>
          <p:cNvPr id="7" name="Rectangle 6"/>
          <p:cNvSpPr/>
          <p:nvPr/>
        </p:nvSpPr>
        <p:spPr>
          <a:xfrm>
            <a:off x="1223141" y="5334000"/>
            <a:ext cx="1600200" cy="1200329"/>
          </a:xfrm>
          <a:prstGeom prst="rect">
            <a:avLst/>
          </a:prstGeom>
        </p:spPr>
        <p:txBody>
          <a:bodyPr wrap="square">
            <a:spAutoFit/>
          </a:bodyPr>
          <a:lstStyle/>
          <a:p>
            <a:r>
              <a:rPr lang="en-US" b="1" dirty="0">
                <a:solidFill>
                  <a:schemeClr val="accent2">
                    <a:lumMod val="75000"/>
                  </a:schemeClr>
                </a:solidFill>
              </a:rPr>
              <a:t>Framework :</a:t>
            </a:r>
          </a:p>
          <a:p>
            <a:pPr marL="285750" indent="-285750">
              <a:buFont typeface="Wingdings" panose="05000000000000000000" pitchFamily="2" charset="2"/>
              <a:buChar char="q"/>
            </a:pPr>
            <a:r>
              <a:rPr lang="en-US" dirty="0" err="1" smtClean="0">
                <a:solidFill>
                  <a:schemeClr val="tx1">
                    <a:lumMod val="65000"/>
                    <a:lumOff val="35000"/>
                  </a:schemeClr>
                </a:solidFill>
              </a:rPr>
              <a:t>Alamofire</a:t>
            </a:r>
            <a:endParaRPr lang="en-US" dirty="0">
              <a:solidFill>
                <a:schemeClr val="tx1">
                  <a:lumMod val="65000"/>
                  <a:lumOff val="35000"/>
                </a:schemeClr>
              </a:solidFill>
            </a:endParaRPr>
          </a:p>
          <a:p>
            <a:pPr marL="285750" indent="-285750">
              <a:buFont typeface="Wingdings" panose="05000000000000000000" pitchFamily="2" charset="2"/>
              <a:buChar char="q"/>
            </a:pPr>
            <a:r>
              <a:rPr lang="en-US" dirty="0" err="1" smtClean="0">
                <a:solidFill>
                  <a:schemeClr val="tx1">
                    <a:lumMod val="65000"/>
                    <a:lumOff val="35000"/>
                  </a:schemeClr>
                </a:solidFill>
              </a:rPr>
              <a:t>RxSwift</a:t>
            </a:r>
            <a:endParaRPr lang="en-US" dirty="0">
              <a:solidFill>
                <a:schemeClr val="tx1">
                  <a:lumMod val="65000"/>
                  <a:lumOff val="35000"/>
                </a:schemeClr>
              </a:solidFill>
            </a:endParaRPr>
          </a:p>
          <a:p>
            <a:pPr marL="285750" indent="-285750">
              <a:buFont typeface="Wingdings" panose="05000000000000000000" pitchFamily="2" charset="2"/>
              <a:buChar char="q"/>
            </a:pPr>
            <a:r>
              <a:rPr lang="en-US" dirty="0" err="1" smtClean="0">
                <a:solidFill>
                  <a:schemeClr val="tx1">
                    <a:lumMod val="65000"/>
                    <a:lumOff val="35000"/>
                  </a:schemeClr>
                </a:solidFill>
              </a:rPr>
              <a:t>Snapkit</a:t>
            </a:r>
            <a:endParaRPr lang="en-US" dirty="0">
              <a:solidFill>
                <a:schemeClr val="tx1">
                  <a:lumMod val="65000"/>
                  <a:lumOff val="35000"/>
                </a:schemeClr>
              </a:solidFill>
            </a:endParaRPr>
          </a:p>
        </p:txBody>
      </p:sp>
      <p:sp>
        <p:nvSpPr>
          <p:cNvPr id="8" name="Rectangle 7"/>
          <p:cNvSpPr/>
          <p:nvPr/>
        </p:nvSpPr>
        <p:spPr>
          <a:xfrm>
            <a:off x="3581400" y="5334000"/>
            <a:ext cx="3657600" cy="923330"/>
          </a:xfrm>
          <a:prstGeom prst="rect">
            <a:avLst/>
          </a:prstGeom>
        </p:spPr>
        <p:txBody>
          <a:bodyPr wrap="square">
            <a:spAutoFit/>
          </a:bodyPr>
          <a:lstStyle/>
          <a:p>
            <a:r>
              <a:rPr lang="fr-FR" b="1" dirty="0">
                <a:solidFill>
                  <a:schemeClr val="accent2">
                    <a:lumMod val="75000"/>
                  </a:schemeClr>
                </a:solidFill>
              </a:rPr>
              <a:t>Application:</a:t>
            </a:r>
          </a:p>
          <a:p>
            <a:pPr marL="285750" indent="-285750">
              <a:buFont typeface="Wingdings" panose="05000000000000000000" pitchFamily="2" charset="2"/>
              <a:buChar char="q"/>
            </a:pPr>
            <a:r>
              <a:rPr lang="fr-FR" dirty="0" smtClean="0">
                <a:solidFill>
                  <a:schemeClr val="tx1">
                    <a:lumMod val="65000"/>
                    <a:lumOff val="35000"/>
                  </a:schemeClr>
                </a:solidFill>
              </a:rPr>
              <a:t>Apple </a:t>
            </a:r>
            <a:r>
              <a:rPr lang="fr-FR" dirty="0" err="1" smtClean="0">
                <a:solidFill>
                  <a:schemeClr val="tx1">
                    <a:lumMod val="65000"/>
                    <a:lumOff val="35000"/>
                  </a:schemeClr>
                </a:solidFill>
              </a:rPr>
              <a:t>Products</a:t>
            </a:r>
            <a:endParaRPr lang="fr-FR" dirty="0" smtClean="0">
              <a:solidFill>
                <a:schemeClr val="tx1">
                  <a:lumMod val="65000"/>
                  <a:lumOff val="35000"/>
                </a:schemeClr>
              </a:solidFill>
            </a:endParaRPr>
          </a:p>
          <a:p>
            <a:pPr marL="285750" indent="-285750">
              <a:buFont typeface="Wingdings" panose="05000000000000000000" pitchFamily="2" charset="2"/>
              <a:buChar char="q"/>
            </a:pPr>
            <a:r>
              <a:rPr lang="fr-FR" dirty="0" smtClean="0">
                <a:solidFill>
                  <a:schemeClr val="tx1">
                    <a:lumMod val="65000"/>
                    <a:lumOff val="35000"/>
                  </a:schemeClr>
                </a:solidFill>
              </a:rPr>
              <a:t>Web, Mobile and Desktop </a:t>
            </a:r>
            <a:endParaRPr lang="fr-FR" dirty="0">
              <a:solidFill>
                <a:schemeClr val="tx1">
                  <a:lumMod val="65000"/>
                  <a:lumOff val="35000"/>
                </a:schemeClr>
              </a:solidFill>
            </a:endParaRPr>
          </a:p>
        </p:txBody>
      </p:sp>
    </p:spTree>
    <p:extLst>
      <p:ext uri="{BB962C8B-B14F-4D97-AF65-F5344CB8AC3E}">
        <p14:creationId xmlns:p14="http://schemas.microsoft.com/office/powerpoint/2010/main" val="5126039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208985" cy="369332"/>
          </a:xfrm>
          <a:prstGeom prst="rect">
            <a:avLst/>
          </a:prstGeom>
        </p:spPr>
        <p:txBody>
          <a:bodyPr wrap="none">
            <a:spAutoFit/>
          </a:bodyPr>
          <a:lstStyle/>
          <a:p>
            <a:r>
              <a:rPr lang="en-US" b="1" dirty="0" smtClean="0">
                <a:solidFill>
                  <a:schemeClr val="accent2">
                    <a:lumMod val="75000"/>
                  </a:schemeClr>
                </a:solidFill>
              </a:rPr>
              <a:t>14-Erlang</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72</a:t>
            </a:fld>
            <a:endParaRPr lang="en-US"/>
          </a:p>
        </p:txBody>
      </p:sp>
      <p:pic>
        <p:nvPicPr>
          <p:cNvPr id="25602" name="Picture 2" descr="Erlang is a restrictive but useful coding language to learn in 20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143000"/>
            <a:ext cx="1362075"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0" y="2514600"/>
            <a:ext cx="7543800" cy="2862322"/>
          </a:xfrm>
          <a:prstGeom prst="rect">
            <a:avLst/>
          </a:prstGeom>
        </p:spPr>
        <p:txBody>
          <a:bodyPr wrap="square">
            <a:spAutoFit/>
          </a:bodyPr>
          <a:lstStyle/>
          <a:p>
            <a:pPr algn="just"/>
            <a:r>
              <a:rPr lang="en-US" smtClean="0">
                <a:solidFill>
                  <a:schemeClr val="tx1">
                    <a:lumMod val="65000"/>
                    <a:lumOff val="35000"/>
                  </a:schemeClr>
                </a:solidFill>
              </a:rPr>
              <a:t>      Erlang </a:t>
            </a:r>
            <a:r>
              <a:rPr lang="en-US" dirty="0">
                <a:solidFill>
                  <a:schemeClr val="tx1">
                    <a:lumMod val="65000"/>
                    <a:lumOff val="35000"/>
                  </a:schemeClr>
                </a:solidFill>
              </a:rPr>
              <a:t>is a functional, general-purpose programming language. As one of the easiest programming languages for beginners, it made its first appearance in 1986 with a focus on concurrent programming. That means its features are ideal for building systems where multiple, distinct processes need to run simultaneously while still communicating with each other. </a:t>
            </a:r>
          </a:p>
          <a:p>
            <a:pPr algn="just"/>
            <a:r>
              <a:rPr lang="en-US" dirty="0">
                <a:solidFill>
                  <a:schemeClr val="tx1">
                    <a:lumMod val="65000"/>
                    <a:lumOff val="35000"/>
                  </a:schemeClr>
                </a:solidFill>
              </a:rPr>
              <a:t>Unlike other programming languages on this list, Erlang only supports functional programming. It emphasizes the use of mathematical functions to accomplish tasks. This type of programming usually reduces the reliance on an external state or data. Ultimately, it is easier to debug and more likely to be executed safely alongside other processes. </a:t>
            </a:r>
          </a:p>
        </p:txBody>
      </p:sp>
    </p:spTree>
    <p:extLst>
      <p:ext uri="{BB962C8B-B14F-4D97-AF65-F5344CB8AC3E}">
        <p14:creationId xmlns:p14="http://schemas.microsoft.com/office/powerpoint/2010/main" val="5126039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079142" cy="369332"/>
          </a:xfrm>
          <a:prstGeom prst="rect">
            <a:avLst/>
          </a:prstGeom>
        </p:spPr>
        <p:txBody>
          <a:bodyPr wrap="none">
            <a:spAutoFit/>
          </a:bodyPr>
          <a:lstStyle/>
          <a:p>
            <a:r>
              <a:rPr lang="en-US" b="1" dirty="0" smtClean="0">
                <a:solidFill>
                  <a:schemeClr val="accent2">
                    <a:lumMod val="75000"/>
                  </a:schemeClr>
                </a:solidFill>
              </a:rPr>
              <a:t>15-Elixir</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73</a:t>
            </a:fld>
            <a:endParaRPr lang="en-US"/>
          </a:p>
        </p:txBody>
      </p:sp>
      <p:pic>
        <p:nvPicPr>
          <p:cNvPr id="26626" name="Picture 2" descr="Learn to code with Erlang before coding with Elixi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0" y="750332"/>
            <a:ext cx="2266950" cy="9906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0" y="1483816"/>
            <a:ext cx="7543800" cy="4154984"/>
          </a:xfrm>
          <a:prstGeom prst="rect">
            <a:avLst/>
          </a:prstGeom>
        </p:spPr>
        <p:txBody>
          <a:bodyPr wrap="square">
            <a:spAutoFit/>
          </a:bodyPr>
          <a:lstStyle/>
          <a:p>
            <a:pPr algn="just">
              <a:lnSpc>
                <a:spcPct val="150000"/>
              </a:lnSpc>
            </a:pPr>
            <a:r>
              <a:rPr lang="en-US" sz="1600" dirty="0" smtClean="0">
                <a:solidFill>
                  <a:schemeClr val="tx1">
                    <a:lumMod val="65000"/>
                    <a:lumOff val="35000"/>
                  </a:schemeClr>
                </a:solidFill>
              </a:rPr>
              <a:t>Designed </a:t>
            </a:r>
            <a:r>
              <a:rPr lang="en-US" sz="1600" dirty="0">
                <a:solidFill>
                  <a:schemeClr val="tx1">
                    <a:lumMod val="65000"/>
                    <a:lumOff val="35000"/>
                  </a:schemeClr>
                </a:solidFill>
              </a:rPr>
              <a:t>by: </a:t>
            </a:r>
            <a:r>
              <a:rPr lang="en-US" sz="1600" b="1" dirty="0">
                <a:solidFill>
                  <a:schemeClr val="tx1">
                    <a:lumMod val="65000"/>
                    <a:lumOff val="35000"/>
                  </a:schemeClr>
                </a:solidFill>
              </a:rPr>
              <a:t>José </a:t>
            </a:r>
            <a:r>
              <a:rPr lang="en-US" sz="1600" b="1" dirty="0" err="1" smtClean="0">
                <a:solidFill>
                  <a:schemeClr val="tx1">
                    <a:lumMod val="65000"/>
                    <a:lumOff val="35000"/>
                  </a:schemeClr>
                </a:solidFill>
              </a:rPr>
              <a:t>Valim</a:t>
            </a:r>
            <a:r>
              <a:rPr lang="en-US" sz="1600" b="1" dirty="0" smtClean="0">
                <a:solidFill>
                  <a:schemeClr val="tx1">
                    <a:lumMod val="65000"/>
                    <a:lumOff val="35000"/>
                  </a:schemeClr>
                </a:solidFill>
              </a:rPr>
              <a:t>(2012)</a:t>
            </a:r>
            <a:endParaRPr lang="en-US" sz="1600" b="1" dirty="0">
              <a:solidFill>
                <a:schemeClr val="tx1">
                  <a:lumMod val="65000"/>
                  <a:lumOff val="35000"/>
                </a:schemeClr>
              </a:solidFill>
            </a:endParaRPr>
          </a:p>
          <a:p>
            <a:pPr algn="just">
              <a:lnSpc>
                <a:spcPct val="150000"/>
              </a:lnSpc>
            </a:pPr>
            <a:r>
              <a:rPr lang="en-US" sz="1600" dirty="0" smtClean="0">
                <a:solidFill>
                  <a:schemeClr val="tx1">
                    <a:lumMod val="65000"/>
                    <a:lumOff val="35000"/>
                  </a:schemeClr>
                </a:solidFill>
              </a:rPr>
              <a:t>A </a:t>
            </a:r>
            <a:r>
              <a:rPr lang="en-US" sz="1600" dirty="0">
                <a:solidFill>
                  <a:schemeClr val="tx1">
                    <a:lumMod val="65000"/>
                    <a:lumOff val="35000"/>
                  </a:schemeClr>
                </a:solidFill>
              </a:rPr>
              <a:t>high concurrency and low latency programming language, it is most commonly used to build scalable and versatile applications, with additional support for low latency and fault tolerance. When your task is to design an app to take loads of requests, Elixir is the answer, for it combines the best features of Erlang, Ruby, and Clojure languages and supports multithreaded applications</a:t>
            </a:r>
            <a:r>
              <a:rPr lang="en-US" sz="1600" dirty="0" smtClean="0">
                <a:solidFill>
                  <a:schemeClr val="tx1">
                    <a:lumMod val="65000"/>
                    <a:lumOff val="35000"/>
                  </a:schemeClr>
                </a:solidFill>
              </a:rPr>
              <a:t>.</a:t>
            </a:r>
            <a:endParaRPr lang="fa-IR" sz="1600" dirty="0">
              <a:solidFill>
                <a:schemeClr val="tx1">
                  <a:lumMod val="65000"/>
                  <a:lumOff val="35000"/>
                </a:schemeClr>
              </a:solidFill>
            </a:endParaRPr>
          </a:p>
          <a:p>
            <a:pPr algn="just">
              <a:lnSpc>
                <a:spcPct val="150000"/>
              </a:lnSpc>
            </a:pPr>
            <a:r>
              <a:rPr lang="en-US" sz="1600" dirty="0">
                <a:solidFill>
                  <a:schemeClr val="tx1">
                    <a:lumMod val="65000"/>
                    <a:lumOff val="35000"/>
                  </a:schemeClr>
                </a:solidFill>
              </a:rPr>
              <a:t>F</a:t>
            </a:r>
            <a:r>
              <a:rPr lang="en-US" sz="1600" dirty="0" smtClean="0">
                <a:solidFill>
                  <a:schemeClr val="tx1">
                    <a:lumMod val="65000"/>
                    <a:lumOff val="35000"/>
                  </a:schemeClr>
                </a:solidFill>
              </a:rPr>
              <a:t>unctional Programming,, Reliability. Scalability</a:t>
            </a:r>
          </a:p>
          <a:p>
            <a:pPr algn="just">
              <a:lnSpc>
                <a:spcPct val="150000"/>
              </a:lnSpc>
            </a:pPr>
            <a:r>
              <a:rPr lang="en-US" sz="1600" dirty="0" smtClean="0">
                <a:solidFill>
                  <a:schemeClr val="tx1">
                    <a:lumMod val="65000"/>
                    <a:lumOff val="35000"/>
                  </a:schemeClr>
                </a:solidFill>
              </a:rPr>
              <a:t>Metaprogramming, Polymorphism, Parallel, Concurrency, Pattern Matching </a:t>
            </a:r>
          </a:p>
          <a:p>
            <a:pPr algn="just">
              <a:lnSpc>
                <a:spcPct val="150000"/>
              </a:lnSpc>
            </a:pPr>
            <a:r>
              <a:rPr lang="en-US" sz="1600" dirty="0" smtClean="0">
                <a:solidFill>
                  <a:schemeClr val="tx1">
                    <a:lumMod val="65000"/>
                    <a:lumOff val="35000"/>
                  </a:schemeClr>
                </a:solidFill>
              </a:rPr>
              <a:t>Used for Web Programming and claim for embedded System</a:t>
            </a:r>
          </a:p>
          <a:p>
            <a:pPr algn="just">
              <a:lnSpc>
                <a:spcPct val="150000"/>
              </a:lnSpc>
            </a:pPr>
            <a:r>
              <a:rPr lang="en-US" sz="1600" b="1" dirty="0">
                <a:solidFill>
                  <a:srgbClr val="C00000"/>
                </a:solidFill>
              </a:rPr>
              <a:t>You </a:t>
            </a:r>
            <a:r>
              <a:rPr lang="en-US" sz="1600" b="1" dirty="0" smtClean="0">
                <a:solidFill>
                  <a:srgbClr val="C00000"/>
                </a:solidFill>
              </a:rPr>
              <a:t>are able to directly change Abstract </a:t>
            </a:r>
            <a:r>
              <a:rPr lang="en-US" sz="1600" b="1" dirty="0">
                <a:solidFill>
                  <a:srgbClr val="C00000"/>
                </a:solidFill>
              </a:rPr>
              <a:t>syntax tree </a:t>
            </a:r>
            <a:r>
              <a:rPr lang="en-US" sz="1600" b="1" dirty="0" smtClean="0">
                <a:solidFill>
                  <a:srgbClr val="C00000"/>
                </a:solidFill>
              </a:rPr>
              <a:t>(AST)</a:t>
            </a:r>
            <a:endParaRPr lang="en-US" sz="1600" b="1" dirty="0">
              <a:solidFill>
                <a:srgbClr val="C00000"/>
              </a:solidFill>
            </a:endParaRPr>
          </a:p>
          <a:p>
            <a:pPr algn="just">
              <a:lnSpc>
                <a:spcPct val="150000"/>
              </a:lnSpc>
            </a:pPr>
            <a:r>
              <a:rPr lang="en-US" sz="1600" dirty="0" smtClean="0">
                <a:solidFill>
                  <a:schemeClr val="tx1">
                    <a:lumMod val="65000"/>
                    <a:lumOff val="35000"/>
                  </a:schemeClr>
                </a:solidFill>
              </a:rPr>
              <a:t>Used by Discord, Pinterest, WhatsApp, Heroku</a:t>
            </a:r>
            <a:endParaRPr lang="en-US" sz="1600" dirty="0">
              <a:solidFill>
                <a:schemeClr val="tx1">
                  <a:lumMod val="65000"/>
                  <a:lumOff val="35000"/>
                </a:schemeClr>
              </a:solidFill>
            </a:endParaRPr>
          </a:p>
        </p:txBody>
      </p:sp>
      <p:pic>
        <p:nvPicPr>
          <p:cNvPr id="532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082" r="22641"/>
          <a:stretch/>
        </p:blipFill>
        <p:spPr bwMode="auto">
          <a:xfrm>
            <a:off x="6903027" y="4534983"/>
            <a:ext cx="2015837" cy="19764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26039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140056" cy="369332"/>
          </a:xfrm>
          <a:prstGeom prst="rect">
            <a:avLst/>
          </a:prstGeom>
        </p:spPr>
        <p:txBody>
          <a:bodyPr wrap="none">
            <a:spAutoFit/>
          </a:bodyPr>
          <a:lstStyle/>
          <a:p>
            <a:r>
              <a:rPr lang="en-US" b="1" dirty="0" smtClean="0">
                <a:solidFill>
                  <a:schemeClr val="accent2">
                    <a:lumMod val="75000"/>
                  </a:schemeClr>
                </a:solidFill>
              </a:rPr>
              <a:t>16- </a:t>
            </a:r>
            <a:r>
              <a:rPr lang="en-US" b="1" dirty="0">
                <a:solidFill>
                  <a:schemeClr val="accent2">
                    <a:lumMod val="75000"/>
                  </a:schemeClr>
                </a:solidFill>
              </a:rPr>
              <a:t>Scala</a:t>
            </a: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74</a:t>
            </a:fld>
            <a:endParaRPr lang="en-US"/>
          </a:p>
        </p:txBody>
      </p:sp>
      <p:pic>
        <p:nvPicPr>
          <p:cNvPr id="27650" name="Picture 2" descr="Scala is commonly used for implementing backend functional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5" y="1066800"/>
            <a:ext cx="3495675" cy="11906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0" y="2362200"/>
            <a:ext cx="7543800" cy="2308324"/>
          </a:xfrm>
          <a:prstGeom prst="rect">
            <a:avLst/>
          </a:prstGeom>
        </p:spPr>
        <p:txBody>
          <a:bodyPr wrap="square">
            <a:spAutoFit/>
          </a:bodyPr>
          <a:lstStyle/>
          <a:p>
            <a:pPr algn="just"/>
            <a:r>
              <a:rPr lang="en-US" dirty="0" smtClean="0">
                <a:solidFill>
                  <a:schemeClr val="tx1">
                    <a:lumMod val="65000"/>
                    <a:lumOff val="35000"/>
                  </a:schemeClr>
                </a:solidFill>
              </a:rPr>
              <a:t>   Scala </a:t>
            </a:r>
            <a:r>
              <a:rPr lang="en-US" dirty="0">
                <a:solidFill>
                  <a:schemeClr val="tx1">
                    <a:lumMod val="65000"/>
                    <a:lumOff val="35000"/>
                  </a:schemeClr>
                </a:solidFill>
              </a:rPr>
              <a:t>builds on a foundation laid by Java, making it one of the best programming languages to learn for beginners. It brings a focus on functional programming and concise, flexible syntax. Scala’s additions make it easier for expert developers to solve problems more efficiently. Scala is commonly used in data processing, web development, and data engineering</a:t>
            </a:r>
            <a:r>
              <a:rPr lang="en-US" dirty="0" smtClean="0">
                <a:solidFill>
                  <a:schemeClr val="tx1">
                    <a:lumMod val="65000"/>
                    <a:lumOff val="35000"/>
                  </a:schemeClr>
                </a:solidFill>
              </a:rPr>
              <a:t>.</a:t>
            </a:r>
            <a:endParaRPr lang="en-US" dirty="0">
              <a:solidFill>
                <a:schemeClr val="tx1">
                  <a:lumMod val="65000"/>
                  <a:lumOff val="35000"/>
                </a:schemeClr>
              </a:solidFill>
            </a:endParaRPr>
          </a:p>
          <a:p>
            <a:pPr algn="just"/>
            <a:r>
              <a:rPr lang="en-US" dirty="0">
                <a:solidFill>
                  <a:schemeClr val="tx1">
                    <a:lumMod val="65000"/>
                    <a:lumOff val="35000"/>
                  </a:schemeClr>
                </a:solidFill>
              </a:rPr>
              <a:t>Twitter first picked up Scala for performance reasons in 2009, and it is perhaps one of the largest Scala users. Most online learning resources for Scala assume you already have at least some experience in programming</a:t>
            </a:r>
          </a:p>
        </p:txBody>
      </p:sp>
    </p:spTree>
    <p:extLst>
      <p:ext uri="{BB962C8B-B14F-4D97-AF65-F5344CB8AC3E}">
        <p14:creationId xmlns:p14="http://schemas.microsoft.com/office/powerpoint/2010/main" val="226505199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316579" cy="369332"/>
          </a:xfrm>
          <a:prstGeom prst="rect">
            <a:avLst/>
          </a:prstGeom>
        </p:spPr>
        <p:txBody>
          <a:bodyPr wrap="none">
            <a:spAutoFit/>
          </a:bodyPr>
          <a:lstStyle/>
          <a:p>
            <a:r>
              <a:rPr lang="en-US" b="1" dirty="0" smtClean="0">
                <a:solidFill>
                  <a:schemeClr val="accent2">
                    <a:lumMod val="75000"/>
                  </a:schemeClr>
                </a:solidFill>
              </a:rPr>
              <a:t>17-Clojure</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75</a:t>
            </a:fld>
            <a:endParaRPr lang="en-US"/>
          </a:p>
        </p:txBody>
      </p:sp>
      <p:pic>
        <p:nvPicPr>
          <p:cNvPr id="28674" name="Picture 2" descr="Clojure is one of the best programming languages to learn for data struct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914400"/>
            <a:ext cx="1190625" cy="11906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143000" y="2105025"/>
            <a:ext cx="7543800" cy="2031325"/>
          </a:xfrm>
          <a:prstGeom prst="rect">
            <a:avLst/>
          </a:prstGeom>
        </p:spPr>
        <p:txBody>
          <a:bodyPr wrap="square">
            <a:spAutoFit/>
          </a:bodyPr>
          <a:lstStyle/>
          <a:p>
            <a:pPr algn="just"/>
            <a:r>
              <a:rPr lang="en-US" dirty="0" smtClean="0">
                <a:solidFill>
                  <a:schemeClr val="tx1">
                    <a:lumMod val="65000"/>
                    <a:lumOff val="35000"/>
                  </a:schemeClr>
                </a:solidFill>
              </a:rPr>
              <a:t>     Clojure </a:t>
            </a:r>
            <a:r>
              <a:rPr lang="en-US" dirty="0">
                <a:solidFill>
                  <a:schemeClr val="tx1">
                    <a:lumMod val="65000"/>
                    <a:lumOff val="35000"/>
                  </a:schemeClr>
                </a:solidFill>
              </a:rPr>
              <a:t>is a functional programming language based on Lisp, a language that first appeared in 1958 with a unique parenthetical syntax. Clojure added features like immutable data structures to Lisp which makes it easier to write concurrent systems. Companies like Walmart use Clojure for backend services to build systems that can handle large volumes of activity. </a:t>
            </a:r>
          </a:p>
          <a:p>
            <a:pPr algn="just"/>
            <a:r>
              <a:rPr lang="en-US" dirty="0">
                <a:solidFill>
                  <a:schemeClr val="tx1">
                    <a:lumMod val="65000"/>
                    <a:lumOff val="35000"/>
                  </a:schemeClr>
                </a:solidFill>
              </a:rPr>
              <a:t>Considering Clojure’s focus on being useful for concurrency, it’s not surprising that it’s often used for building services where this is important</a:t>
            </a:r>
          </a:p>
        </p:txBody>
      </p:sp>
    </p:spTree>
    <p:extLst>
      <p:ext uri="{BB962C8B-B14F-4D97-AF65-F5344CB8AC3E}">
        <p14:creationId xmlns:p14="http://schemas.microsoft.com/office/powerpoint/2010/main" val="226505199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301382" cy="369332"/>
          </a:xfrm>
          <a:prstGeom prst="rect">
            <a:avLst/>
          </a:prstGeom>
        </p:spPr>
        <p:txBody>
          <a:bodyPr wrap="none">
            <a:spAutoFit/>
          </a:bodyPr>
          <a:lstStyle/>
          <a:p>
            <a:r>
              <a:rPr lang="en-US" b="1" dirty="0">
                <a:solidFill>
                  <a:schemeClr val="accent2">
                    <a:lumMod val="75000"/>
                  </a:schemeClr>
                </a:solidFill>
              </a:rPr>
              <a:t>18-Groovy</a:t>
            </a: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76</a:t>
            </a:fld>
            <a:endParaRPr lang="en-US"/>
          </a:p>
        </p:txBody>
      </p:sp>
      <p:pic>
        <p:nvPicPr>
          <p:cNvPr id="30724" name="Picture 4" descr="Groovy history of programming langu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5587" y="1000125"/>
            <a:ext cx="4238625" cy="21145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0" y="3219271"/>
            <a:ext cx="7543800" cy="1200329"/>
          </a:xfrm>
          <a:prstGeom prst="rect">
            <a:avLst/>
          </a:prstGeom>
        </p:spPr>
        <p:txBody>
          <a:bodyPr wrap="square">
            <a:spAutoFit/>
          </a:bodyPr>
          <a:lstStyle/>
          <a:p>
            <a:pPr algn="just"/>
            <a:r>
              <a:rPr lang="en-US" dirty="0" smtClean="0">
                <a:solidFill>
                  <a:schemeClr val="tx1">
                    <a:lumMod val="65000"/>
                    <a:lumOff val="35000"/>
                  </a:schemeClr>
                </a:solidFill>
              </a:rPr>
              <a:t>      Derived </a:t>
            </a:r>
            <a:r>
              <a:rPr lang="en-US" dirty="0">
                <a:solidFill>
                  <a:schemeClr val="tx1">
                    <a:lumMod val="65000"/>
                    <a:lumOff val="35000"/>
                  </a:schemeClr>
                </a:solidFill>
              </a:rPr>
              <a:t>from Java, Groovy was developed by James Strachan and Bob </a:t>
            </a:r>
            <a:r>
              <a:rPr lang="en-US" dirty="0" err="1">
                <a:solidFill>
                  <a:schemeClr val="tx1">
                    <a:lumMod val="65000"/>
                    <a:lumOff val="35000"/>
                  </a:schemeClr>
                </a:solidFill>
              </a:rPr>
              <a:t>McWhirter</a:t>
            </a:r>
            <a:r>
              <a:rPr lang="en-US" dirty="0">
                <a:solidFill>
                  <a:schemeClr val="tx1">
                    <a:lumMod val="65000"/>
                    <a:lumOff val="35000"/>
                  </a:schemeClr>
                </a:solidFill>
              </a:rPr>
              <a:t>. The language improves productivity because of its succinct and easy to learn. Some well-known companies that are using Groovy in their tech stacks are Starbucks, </a:t>
            </a:r>
            <a:r>
              <a:rPr lang="en-US" dirty="0" err="1">
                <a:solidFill>
                  <a:schemeClr val="tx1">
                    <a:lumMod val="65000"/>
                    <a:lumOff val="35000"/>
                  </a:schemeClr>
                </a:solidFill>
              </a:rPr>
              <a:t>Transferwise</a:t>
            </a:r>
            <a:r>
              <a:rPr lang="en-US" dirty="0">
                <a:solidFill>
                  <a:schemeClr val="tx1">
                    <a:lumMod val="65000"/>
                    <a:lumOff val="35000"/>
                  </a:schemeClr>
                </a:solidFill>
              </a:rPr>
              <a:t>, and </a:t>
            </a:r>
            <a:r>
              <a:rPr lang="en-US" dirty="0" err="1">
                <a:solidFill>
                  <a:schemeClr val="tx1">
                    <a:lumMod val="65000"/>
                    <a:lumOff val="35000"/>
                  </a:schemeClr>
                </a:solidFill>
              </a:rPr>
              <a:t>Craftbase</a:t>
            </a:r>
            <a:r>
              <a:rPr lang="en-US" dirty="0">
                <a:solidFill>
                  <a:schemeClr val="tx1">
                    <a:lumMod val="65000"/>
                    <a:lumOff val="35000"/>
                  </a:schemeClr>
                </a:solidFill>
              </a:rPr>
              <a:t>.</a:t>
            </a:r>
          </a:p>
        </p:txBody>
      </p:sp>
    </p:spTree>
    <p:extLst>
      <p:ext uri="{BB962C8B-B14F-4D97-AF65-F5344CB8AC3E}">
        <p14:creationId xmlns:p14="http://schemas.microsoft.com/office/powerpoint/2010/main" val="22650519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298304" cy="369332"/>
          </a:xfrm>
          <a:prstGeom prst="rect">
            <a:avLst/>
          </a:prstGeom>
        </p:spPr>
        <p:txBody>
          <a:bodyPr wrap="none">
            <a:spAutoFit/>
          </a:bodyPr>
          <a:lstStyle/>
          <a:p>
            <a:r>
              <a:rPr lang="en-US" b="1" dirty="0" smtClean="0">
                <a:solidFill>
                  <a:schemeClr val="accent2">
                    <a:lumMod val="75000"/>
                  </a:schemeClr>
                </a:solidFill>
              </a:rPr>
              <a:t>19-Haskell</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77</a:t>
            </a:fld>
            <a:endParaRPr lang="en-US"/>
          </a:p>
        </p:txBody>
      </p:sp>
      <p:pic>
        <p:nvPicPr>
          <p:cNvPr id="31748" name="Picture 4" descr="Haskell history of programmnig langu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039091"/>
            <a:ext cx="6078393" cy="14839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49926" y="2553750"/>
            <a:ext cx="7536873" cy="2308324"/>
          </a:xfrm>
          <a:prstGeom prst="rect">
            <a:avLst/>
          </a:prstGeom>
        </p:spPr>
        <p:txBody>
          <a:bodyPr wrap="square">
            <a:spAutoFit/>
          </a:bodyPr>
          <a:lstStyle/>
          <a:p>
            <a:pPr algn="just"/>
            <a:r>
              <a:rPr lang="en-US" dirty="0" smtClean="0">
                <a:solidFill>
                  <a:schemeClr val="tx1">
                    <a:lumMod val="65000"/>
                    <a:lumOff val="35000"/>
                  </a:schemeClr>
                </a:solidFill>
              </a:rPr>
              <a:t>    Haskell </a:t>
            </a:r>
            <a:r>
              <a:rPr lang="en-US" dirty="0">
                <a:solidFill>
                  <a:schemeClr val="tx1">
                    <a:lumMod val="65000"/>
                    <a:lumOff val="35000"/>
                  </a:schemeClr>
                </a:solidFill>
              </a:rPr>
              <a:t>is a general-purpose programming language named after the American logician and mathematician Haskell Brooks Curry. It is a purely functional programming language meaning it’s primarily mathematical. It’s used across multiple industries particularly those that deal with complicated calculations, records, and number-crunching. Like many other programming languages from this era, it is not overly common to see Haskell in use for well-known applications. With that said, the programming language has been used to write a number of games one of which is Nikki and the Robots.</a:t>
            </a:r>
          </a:p>
        </p:txBody>
      </p:sp>
    </p:spTree>
    <p:extLst>
      <p:ext uri="{BB962C8B-B14F-4D97-AF65-F5344CB8AC3E}">
        <p14:creationId xmlns:p14="http://schemas.microsoft.com/office/powerpoint/2010/main" val="226505199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941540" cy="369332"/>
          </a:xfrm>
          <a:prstGeom prst="rect">
            <a:avLst/>
          </a:prstGeom>
        </p:spPr>
        <p:txBody>
          <a:bodyPr wrap="none">
            <a:spAutoFit/>
          </a:bodyPr>
          <a:lstStyle/>
          <a:p>
            <a:r>
              <a:rPr lang="en-US" b="1" dirty="0" smtClean="0">
                <a:solidFill>
                  <a:schemeClr val="accent2">
                    <a:lumMod val="75000"/>
                  </a:schemeClr>
                </a:solidFill>
              </a:rPr>
              <a:t>20-Perl</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78</a:t>
            </a:fld>
            <a:endParaRPr lang="en-US"/>
          </a:p>
        </p:txBody>
      </p:sp>
      <p:sp>
        <p:nvSpPr>
          <p:cNvPr id="6" name="Rectangle 5"/>
          <p:cNvSpPr/>
          <p:nvPr/>
        </p:nvSpPr>
        <p:spPr>
          <a:xfrm>
            <a:off x="1143000" y="3170872"/>
            <a:ext cx="7543800" cy="1477328"/>
          </a:xfrm>
          <a:prstGeom prst="rect">
            <a:avLst/>
          </a:prstGeom>
        </p:spPr>
        <p:txBody>
          <a:bodyPr wrap="square">
            <a:spAutoFit/>
          </a:bodyPr>
          <a:lstStyle/>
          <a:p>
            <a:pPr algn="just"/>
            <a:r>
              <a:rPr lang="en-US" dirty="0" smtClean="0">
                <a:solidFill>
                  <a:schemeClr val="tx1">
                    <a:lumMod val="65000"/>
                    <a:lumOff val="35000"/>
                  </a:schemeClr>
                </a:solidFill>
              </a:rPr>
              <a:t>      Perl </a:t>
            </a:r>
            <a:r>
              <a:rPr lang="en-US" dirty="0">
                <a:solidFill>
                  <a:schemeClr val="tx1">
                    <a:lumMod val="65000"/>
                    <a:lumOff val="35000"/>
                  </a:schemeClr>
                </a:solidFill>
              </a:rPr>
              <a:t>was created by Larry Wall and is a general-purpose, high-level programming language. It was originally designed as a scripting language designed for text editing but nowadays it’s widely used for many purposes such as CGI, database applications, system administration, network programming, and graphic programming.</a:t>
            </a:r>
          </a:p>
        </p:txBody>
      </p:sp>
      <p:pic>
        <p:nvPicPr>
          <p:cNvPr id="32772" name="Picture 4" descr="https://southgreenplatform.github.io/trainings//images/trainings-perl.png"/>
          <p:cNvPicPr>
            <a:picLocks noChangeAspect="1" noChangeArrowheads="1"/>
          </p:cNvPicPr>
          <p:nvPr/>
        </p:nvPicPr>
        <p:blipFill rotWithShape="1">
          <a:blip r:embed="rId2">
            <a:extLst>
              <a:ext uri="{28A0092B-C50C-407E-A947-70E740481C1C}">
                <a14:useLocalDpi xmlns:a14="http://schemas.microsoft.com/office/drawing/2010/main" val="0"/>
              </a:ext>
            </a:extLst>
          </a:blip>
          <a:srcRect t="21684" b="22905"/>
          <a:stretch/>
        </p:blipFill>
        <p:spPr bwMode="auto">
          <a:xfrm>
            <a:off x="2743200" y="886690"/>
            <a:ext cx="4000500" cy="2216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05199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1805494" cy="369332"/>
          </a:xfrm>
          <a:prstGeom prst="rect">
            <a:avLst/>
          </a:prstGeom>
        </p:spPr>
        <p:txBody>
          <a:bodyPr wrap="none">
            <a:spAutoFit/>
          </a:bodyPr>
          <a:lstStyle/>
          <a:p>
            <a:r>
              <a:rPr lang="en-US" b="1" dirty="0">
                <a:solidFill>
                  <a:schemeClr val="accent2">
                    <a:lumMod val="75000"/>
                  </a:schemeClr>
                </a:solidFill>
              </a:rPr>
              <a:t>21-Objective-C</a:t>
            </a: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79</a:t>
            </a:fld>
            <a:endParaRPr lang="en-US"/>
          </a:p>
        </p:txBody>
      </p:sp>
      <p:pic>
        <p:nvPicPr>
          <p:cNvPr id="33794" name="Picture 2" descr="iOS history of programming languag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6200" y="914400"/>
            <a:ext cx="1866900" cy="18669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143000" y="2831345"/>
            <a:ext cx="7543800" cy="923330"/>
          </a:xfrm>
          <a:prstGeom prst="rect">
            <a:avLst/>
          </a:prstGeom>
        </p:spPr>
        <p:txBody>
          <a:bodyPr wrap="square">
            <a:spAutoFit/>
          </a:bodyPr>
          <a:lstStyle/>
          <a:p>
            <a:pPr algn="just"/>
            <a:r>
              <a:rPr lang="en-US" dirty="0" smtClean="0">
                <a:solidFill>
                  <a:schemeClr val="tx1">
                    <a:lumMod val="65000"/>
                    <a:lumOff val="35000"/>
                  </a:schemeClr>
                </a:solidFill>
              </a:rPr>
              <a:t>     Developed </a:t>
            </a:r>
            <a:r>
              <a:rPr lang="en-US" dirty="0">
                <a:solidFill>
                  <a:schemeClr val="tx1">
                    <a:lumMod val="65000"/>
                    <a:lumOff val="35000"/>
                  </a:schemeClr>
                </a:solidFill>
              </a:rPr>
              <a:t>by Brad Cox and Tom Love, Objective-C is the main programming language used to write software for </a:t>
            </a:r>
            <a:r>
              <a:rPr lang="en-US" dirty="0" err="1">
                <a:solidFill>
                  <a:schemeClr val="tx1">
                    <a:lumMod val="65000"/>
                    <a:lumOff val="35000"/>
                  </a:schemeClr>
                </a:solidFill>
              </a:rPr>
              <a:t>macOS</a:t>
            </a:r>
            <a:r>
              <a:rPr lang="en-US" dirty="0">
                <a:solidFill>
                  <a:schemeClr val="tx1">
                    <a:lumMod val="65000"/>
                    <a:lumOff val="35000"/>
                  </a:schemeClr>
                </a:solidFill>
              </a:rPr>
              <a:t> and iOS, Apple’s operating systems.</a:t>
            </a:r>
          </a:p>
        </p:txBody>
      </p:sp>
    </p:spTree>
    <p:extLst>
      <p:ext uri="{BB962C8B-B14F-4D97-AF65-F5344CB8AC3E}">
        <p14:creationId xmlns:p14="http://schemas.microsoft.com/office/powerpoint/2010/main" val="22650519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72179" y="381000"/>
            <a:ext cx="3921586" cy="369332"/>
          </a:xfrm>
          <a:prstGeom prst="rect">
            <a:avLst/>
          </a:prstGeom>
        </p:spPr>
        <p:txBody>
          <a:bodyPr wrap="none">
            <a:spAutoFit/>
          </a:bodyPr>
          <a:lstStyle/>
          <a:p>
            <a:r>
              <a:rPr lang="en-US" b="1" dirty="0">
                <a:solidFill>
                  <a:schemeClr val="accent2">
                    <a:lumMod val="75000"/>
                  </a:schemeClr>
                </a:solidFill>
              </a:rPr>
              <a:t>History of programming languages</a:t>
            </a:r>
          </a:p>
        </p:txBody>
      </p:sp>
      <p:cxnSp>
        <p:nvCxnSpPr>
          <p:cNvPr id="6" name="Straight Connector 5"/>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Rectangle 1"/>
          <p:cNvSpPr/>
          <p:nvPr/>
        </p:nvSpPr>
        <p:spPr>
          <a:xfrm>
            <a:off x="1143000" y="838200"/>
            <a:ext cx="6427926" cy="1785104"/>
          </a:xfrm>
          <a:prstGeom prst="rect">
            <a:avLst/>
          </a:prstGeom>
        </p:spPr>
        <p:txBody>
          <a:bodyPr wrap="square">
            <a:spAutoFit/>
          </a:bodyPr>
          <a:lstStyle/>
          <a:p>
            <a:pPr marL="285750" indent="-285750" algn="just">
              <a:lnSpc>
                <a:spcPts val="2160"/>
              </a:lnSpc>
              <a:spcAft>
                <a:spcPts val="600"/>
              </a:spcAft>
              <a:buFont typeface="Wingdings" panose="05000000000000000000" pitchFamily="2" charset="2"/>
              <a:buChar char="q"/>
            </a:pPr>
            <a:r>
              <a:rPr lang="en-US" sz="1600" b="1" dirty="0">
                <a:solidFill>
                  <a:schemeClr val="tx1">
                    <a:lumMod val="65000"/>
                    <a:lumOff val="35000"/>
                  </a:schemeClr>
                </a:solidFill>
              </a:rPr>
              <a:t>1957: </a:t>
            </a:r>
            <a:r>
              <a:rPr lang="en-US" sz="1600" b="1" dirty="0" smtClean="0">
                <a:solidFill>
                  <a:schemeClr val="accent2">
                    <a:lumMod val="75000"/>
                  </a:schemeClr>
                </a:solidFill>
              </a:rPr>
              <a:t>FORTRAN, </a:t>
            </a:r>
            <a:r>
              <a:rPr lang="en-US" sz="1600" dirty="0" err="1" smtClean="0">
                <a:solidFill>
                  <a:schemeClr val="tx1">
                    <a:lumMod val="65000"/>
                    <a:lumOff val="35000"/>
                  </a:schemeClr>
                </a:solidFill>
              </a:rPr>
              <a:t>FORmula</a:t>
            </a:r>
            <a:r>
              <a:rPr lang="en-US" sz="1600" dirty="0" smtClean="0">
                <a:solidFill>
                  <a:schemeClr val="tx1">
                    <a:lumMod val="65000"/>
                    <a:lumOff val="35000"/>
                  </a:schemeClr>
                </a:solidFill>
              </a:rPr>
              <a:t> </a:t>
            </a:r>
            <a:r>
              <a:rPr lang="en-US" sz="1600" dirty="0" err="1">
                <a:solidFill>
                  <a:schemeClr val="tx1">
                    <a:lumMod val="65000"/>
                    <a:lumOff val="35000"/>
                  </a:schemeClr>
                </a:solidFill>
              </a:rPr>
              <a:t>TRANslation</a:t>
            </a:r>
            <a:r>
              <a:rPr lang="en-US" sz="1600" dirty="0">
                <a:solidFill>
                  <a:schemeClr val="tx1">
                    <a:lumMod val="65000"/>
                    <a:lumOff val="35000"/>
                  </a:schemeClr>
                </a:solidFill>
              </a:rPr>
              <a:t> or FORTRAN was created by John Backus and is considered to be the oldest programming language in use today. The programming language was created for high-level </a:t>
            </a:r>
            <a:r>
              <a:rPr lang="en-US" sz="1600" dirty="0">
                <a:solidFill>
                  <a:srgbClr val="C00000"/>
                </a:solidFill>
              </a:rPr>
              <a:t>S</a:t>
            </a:r>
            <a:r>
              <a:rPr lang="en-US" sz="1600" dirty="0" smtClean="0">
                <a:solidFill>
                  <a:srgbClr val="C00000"/>
                </a:solidFill>
              </a:rPr>
              <a:t>cientific, </a:t>
            </a:r>
            <a:r>
              <a:rPr lang="en-US" sz="1600" b="1" dirty="0" smtClean="0">
                <a:solidFill>
                  <a:srgbClr val="C00000"/>
                </a:solidFill>
              </a:rPr>
              <a:t>Symbolic</a:t>
            </a:r>
            <a:r>
              <a:rPr lang="en-US" sz="1600" dirty="0" smtClean="0">
                <a:solidFill>
                  <a:srgbClr val="C00000"/>
                </a:solidFill>
              </a:rPr>
              <a:t>, </a:t>
            </a:r>
            <a:r>
              <a:rPr lang="en-US" sz="1600" dirty="0">
                <a:solidFill>
                  <a:srgbClr val="C00000"/>
                </a:solidFill>
              </a:rPr>
              <a:t>M</a:t>
            </a:r>
            <a:r>
              <a:rPr lang="en-US" sz="1600" dirty="0" smtClean="0">
                <a:solidFill>
                  <a:srgbClr val="C00000"/>
                </a:solidFill>
              </a:rPr>
              <a:t>athematical</a:t>
            </a:r>
            <a:r>
              <a:rPr lang="en-US" sz="1600" dirty="0">
                <a:solidFill>
                  <a:srgbClr val="C00000"/>
                </a:solidFill>
              </a:rPr>
              <a:t>, and </a:t>
            </a:r>
            <a:r>
              <a:rPr lang="en-US" sz="1600" dirty="0" smtClean="0">
                <a:solidFill>
                  <a:srgbClr val="C00000"/>
                </a:solidFill>
              </a:rPr>
              <a:t>Statistical </a:t>
            </a:r>
            <a:r>
              <a:rPr lang="en-US" sz="1600" dirty="0">
                <a:solidFill>
                  <a:srgbClr val="C00000"/>
                </a:solidFill>
              </a:rPr>
              <a:t>computations</a:t>
            </a:r>
            <a:r>
              <a:rPr lang="en-US" sz="1600" dirty="0">
                <a:solidFill>
                  <a:schemeClr val="tx1">
                    <a:lumMod val="65000"/>
                    <a:lumOff val="35000"/>
                  </a:schemeClr>
                </a:solidFill>
              </a:rPr>
              <a:t>. FORTRAN is still in use today in some of the world’s most advanced supercomputers</a:t>
            </a:r>
            <a:r>
              <a:rPr lang="en-US" sz="1600" dirty="0" smtClean="0">
                <a:solidFill>
                  <a:schemeClr val="tx1">
                    <a:lumMod val="65000"/>
                    <a:lumOff val="35000"/>
                  </a:schemeClr>
                </a:solidFill>
              </a:rPr>
              <a:t>.</a:t>
            </a:r>
          </a:p>
        </p:txBody>
      </p:sp>
      <p:sp>
        <p:nvSpPr>
          <p:cNvPr id="7" name="TextBox 6"/>
          <p:cNvSpPr txBox="1"/>
          <p:nvPr/>
        </p:nvSpPr>
        <p:spPr>
          <a:xfrm rot="16200000">
            <a:off x="-1615848" y="3204003"/>
            <a:ext cx="4188025" cy="523220"/>
          </a:xfrm>
          <a:prstGeom prst="rect">
            <a:avLst/>
          </a:prstGeom>
          <a:noFill/>
        </p:spPr>
        <p:txBody>
          <a:bodyPr wrap="square" rtlCol="0">
            <a:spAutoFit/>
          </a:bodyPr>
          <a:lstStyle/>
          <a:p>
            <a:pPr algn="ctr"/>
            <a:r>
              <a:rPr lang="en-US" sz="2800" b="1" dirty="0" smtClean="0">
                <a:solidFill>
                  <a:schemeClr val="bg2">
                    <a:lumMod val="75000"/>
                  </a:schemeClr>
                </a:solidFill>
              </a:rPr>
              <a:t>Game Changer</a:t>
            </a:r>
            <a:endParaRPr lang="en-US" sz="2800" b="1" dirty="0">
              <a:solidFill>
                <a:schemeClr val="bg2">
                  <a:lumMod val="75000"/>
                </a:schemeClr>
              </a:solidFill>
            </a:endParaRPr>
          </a:p>
        </p:txBody>
      </p:sp>
      <p:pic>
        <p:nvPicPr>
          <p:cNvPr id="58374" name="Picture 6" descr="فرترن - ویکی‌پدیا، دانشنامهٔ آزاد"/>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4856" y="990600"/>
            <a:ext cx="1040871" cy="10408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143000" y="3087975"/>
            <a:ext cx="7543800" cy="2169825"/>
          </a:xfrm>
          <a:prstGeom prst="rect">
            <a:avLst/>
          </a:prstGeom>
        </p:spPr>
        <p:txBody>
          <a:bodyPr wrap="square">
            <a:spAutoFit/>
          </a:bodyPr>
          <a:lstStyle/>
          <a:p>
            <a:pPr marL="285750" indent="-285750" algn="just">
              <a:lnSpc>
                <a:spcPts val="2160"/>
              </a:lnSpc>
              <a:spcAft>
                <a:spcPts val="600"/>
              </a:spcAft>
              <a:buFont typeface="Wingdings" panose="05000000000000000000" pitchFamily="2" charset="2"/>
              <a:buChar char="q"/>
            </a:pPr>
            <a:r>
              <a:rPr lang="en-US" b="1" dirty="0" smtClean="0">
                <a:solidFill>
                  <a:schemeClr val="tx1">
                    <a:lumMod val="65000"/>
                    <a:lumOff val="35000"/>
                  </a:schemeClr>
                </a:solidFill>
              </a:rPr>
              <a:t>1958</a:t>
            </a:r>
            <a:r>
              <a:rPr lang="en-US" b="1" dirty="0">
                <a:solidFill>
                  <a:schemeClr val="tx1">
                    <a:lumMod val="65000"/>
                    <a:lumOff val="35000"/>
                  </a:schemeClr>
                </a:solidFill>
              </a:rPr>
              <a:t>: </a:t>
            </a:r>
            <a:r>
              <a:rPr lang="en-US" b="1" dirty="0">
                <a:solidFill>
                  <a:schemeClr val="accent2">
                    <a:lumMod val="75000"/>
                  </a:schemeClr>
                </a:solidFill>
              </a:rPr>
              <a:t>LISP</a:t>
            </a:r>
            <a:r>
              <a:rPr lang="en-US" b="1" dirty="0">
                <a:solidFill>
                  <a:schemeClr val="tx1">
                    <a:lumMod val="65000"/>
                    <a:lumOff val="35000"/>
                  </a:schemeClr>
                </a:solidFill>
              </a:rPr>
              <a:t> </a:t>
            </a:r>
            <a:r>
              <a:rPr lang="en-US" dirty="0">
                <a:solidFill>
                  <a:schemeClr val="tx1">
                    <a:lumMod val="65000"/>
                    <a:lumOff val="35000"/>
                  </a:schemeClr>
                </a:solidFill>
              </a:rPr>
              <a:t>(List </a:t>
            </a:r>
            <a:r>
              <a:rPr lang="en-US" dirty="0" smtClean="0">
                <a:solidFill>
                  <a:schemeClr val="tx1">
                    <a:lumMod val="65000"/>
                    <a:lumOff val="35000"/>
                  </a:schemeClr>
                </a:solidFill>
              </a:rPr>
              <a:t>Processor) </a:t>
            </a:r>
          </a:p>
          <a:p>
            <a:pPr algn="just">
              <a:lnSpc>
                <a:spcPts val="2160"/>
              </a:lnSpc>
              <a:spcAft>
                <a:spcPts val="600"/>
              </a:spcAft>
            </a:pPr>
            <a:r>
              <a:rPr lang="en-US" dirty="0" smtClean="0">
                <a:solidFill>
                  <a:schemeClr val="tx1">
                    <a:lumMod val="65000"/>
                    <a:lumOff val="35000"/>
                  </a:schemeClr>
                </a:solidFill>
              </a:rPr>
              <a:t>Originally </a:t>
            </a:r>
            <a:r>
              <a:rPr lang="en-US" dirty="0">
                <a:solidFill>
                  <a:schemeClr val="tx1">
                    <a:lumMod val="65000"/>
                    <a:lumOff val="35000"/>
                  </a:schemeClr>
                </a:solidFill>
              </a:rPr>
              <a:t>purposed for artificial </a:t>
            </a:r>
            <a:r>
              <a:rPr lang="en-US" dirty="0" smtClean="0">
                <a:solidFill>
                  <a:schemeClr val="tx1">
                    <a:lumMod val="65000"/>
                    <a:lumOff val="35000"/>
                  </a:schemeClr>
                </a:solidFill>
              </a:rPr>
              <a:t>intelligence</a:t>
            </a:r>
          </a:p>
          <a:p>
            <a:pPr algn="just">
              <a:lnSpc>
                <a:spcPts val="2160"/>
              </a:lnSpc>
              <a:spcAft>
                <a:spcPts val="600"/>
              </a:spcAft>
            </a:pPr>
            <a:r>
              <a:rPr lang="en-US" dirty="0" smtClean="0">
                <a:solidFill>
                  <a:schemeClr val="tx1">
                    <a:lumMod val="65000"/>
                    <a:lumOff val="35000"/>
                  </a:schemeClr>
                </a:solidFill>
              </a:rPr>
              <a:t>Invented </a:t>
            </a:r>
            <a:r>
              <a:rPr lang="en-US" dirty="0">
                <a:solidFill>
                  <a:schemeClr val="tx1">
                    <a:lumMod val="65000"/>
                    <a:lumOff val="35000"/>
                  </a:schemeClr>
                </a:solidFill>
              </a:rPr>
              <a:t>by John </a:t>
            </a:r>
            <a:r>
              <a:rPr lang="en-US" dirty="0" err="1" smtClean="0">
                <a:solidFill>
                  <a:schemeClr val="tx1">
                    <a:lumMod val="65000"/>
                    <a:lumOff val="35000"/>
                  </a:schemeClr>
                </a:solidFill>
              </a:rPr>
              <a:t>MvCarthy</a:t>
            </a:r>
            <a:r>
              <a:rPr lang="en-US" dirty="0" smtClean="0">
                <a:solidFill>
                  <a:schemeClr val="tx1">
                    <a:lumMod val="65000"/>
                    <a:lumOff val="35000"/>
                  </a:schemeClr>
                </a:solidFill>
              </a:rPr>
              <a:t> at MIT</a:t>
            </a:r>
          </a:p>
          <a:p>
            <a:pPr algn="just">
              <a:lnSpc>
                <a:spcPts val="2160"/>
              </a:lnSpc>
              <a:spcAft>
                <a:spcPts val="600"/>
              </a:spcAft>
            </a:pPr>
            <a:r>
              <a:rPr lang="en-US" dirty="0" smtClean="0">
                <a:solidFill>
                  <a:schemeClr val="tx1">
                    <a:lumMod val="65000"/>
                    <a:lumOff val="35000"/>
                  </a:schemeClr>
                </a:solidFill>
              </a:rPr>
              <a:t>Formal </a:t>
            </a:r>
            <a:r>
              <a:rPr lang="en-US" dirty="0">
                <a:solidFill>
                  <a:schemeClr val="tx1">
                    <a:lumMod val="65000"/>
                    <a:lumOff val="35000"/>
                  </a:schemeClr>
                </a:solidFill>
              </a:rPr>
              <a:t>notation for </a:t>
            </a:r>
            <a:r>
              <a:rPr lang="en-US" dirty="0" smtClean="0">
                <a:solidFill>
                  <a:schemeClr val="tx1">
                    <a:lumMod val="65000"/>
                    <a:lumOff val="35000"/>
                  </a:schemeClr>
                </a:solidFill>
              </a:rPr>
              <a:t>Lambda-Calculus =&gt; Functional Programming</a:t>
            </a:r>
          </a:p>
          <a:p>
            <a:pPr algn="just">
              <a:lnSpc>
                <a:spcPts val="2160"/>
              </a:lnSpc>
              <a:spcAft>
                <a:spcPts val="600"/>
              </a:spcAft>
            </a:pPr>
            <a:r>
              <a:rPr lang="en-US" dirty="0" smtClean="0">
                <a:solidFill>
                  <a:schemeClr val="tx1">
                    <a:lumMod val="65000"/>
                    <a:lumOff val="35000"/>
                  </a:schemeClr>
                </a:solidFill>
              </a:rPr>
              <a:t>Pioneered many PL concepts : Garbage collection, Dynamic Types</a:t>
            </a:r>
          </a:p>
          <a:p>
            <a:pPr algn="just">
              <a:lnSpc>
                <a:spcPts val="2160"/>
              </a:lnSpc>
              <a:spcAft>
                <a:spcPts val="600"/>
              </a:spcAft>
            </a:pPr>
            <a:r>
              <a:rPr lang="en-US" dirty="0" smtClean="0">
                <a:solidFill>
                  <a:schemeClr val="tx1">
                    <a:lumMod val="65000"/>
                    <a:lumOff val="35000"/>
                  </a:schemeClr>
                </a:solidFill>
              </a:rPr>
              <a:t>No </a:t>
            </a:r>
            <a:r>
              <a:rPr lang="en-US" dirty="0">
                <a:solidFill>
                  <a:schemeClr val="tx1">
                    <a:lumMod val="65000"/>
                    <a:lumOff val="35000"/>
                  </a:schemeClr>
                </a:solidFill>
              </a:rPr>
              <a:t>distinction between code and </a:t>
            </a:r>
            <a:r>
              <a:rPr lang="en-US" dirty="0" smtClean="0">
                <a:solidFill>
                  <a:schemeClr val="tx1">
                    <a:lumMod val="65000"/>
                    <a:lumOff val="35000"/>
                  </a:schemeClr>
                </a:solidFill>
              </a:rPr>
              <a:t>data</a:t>
            </a:r>
          </a:p>
        </p:txBody>
      </p:sp>
      <p:sp>
        <p:nvSpPr>
          <p:cNvPr id="3" name="AutoShape 2" descr="data:image/png;base64,iVBORw0KGgoAAAANSUhEUgAAAOEAAADhCAMAAAAJbSJIAAAAgVBMVEX///8AAACYmJiLi4vk5OT39/fDw8Py8vLQ0NCdnZ3o6Oju7u76+vrJycnU1NTa2tpSUlJjY2NYWFhKSkq6urqmpqavr682NjZ1dXWSkpJaWlqBgYF8fHxwcHCOjo64uLgqKio9PT0fHx8REREVFRVMTEwoKChoaGhDQ0MyMjIbGxujgc+eAAAPOElEQVR4nO1d60LiPBD9ishFREQBRXQFdd113/8BP1oFm7lPOgV/cH7aGjJNMpczk+S//0444YQTTjjh5+C8351cDUpcTbr982N3Jw6Xk95wNd28FhCvd9PVsDe5PHYHm+BitnxAgmE8LGcXx+5qBgbDm5oQ69un1XK+eJ71xuNxb7aYD88e03G9GQ6O3WUHusPrXcc399uJyK+5i8Hi7PtLXA+7B+xlNgarr/7ens2MHe6Ph9OdlKsfPpSDx92cu/L+a3fx50vIxx8r5MWyWlhvZ+PcFiadu081u/yJqmf2u1IpnYZLaTT/Wwn5exbTrSicD6tu/QrRFKPhe9Va5+d4BaNKuUyzJyfG5P5T7YzimmyAi6fqg/djW72c/yubfTr+ghyV8r0/t9F0r1qRT8cdx8tyfn702mr+qvIcVkd0XUv98hG4/DAmlYzDNn9CwPhlax3GW49kvvqz+VR/xftmupr3IhfPoDSRL61+RgbnpaP1NN85IgDXnTjHZFZp6oObjgUtWR3TRVSvOmVzi6DGbBjd6gKWeAhSQqNyOd4eUKsaBnCPIM9kdshhvLQE7jWsQpyBy3LFP0S0pGLik6+SMWQcq2GcRLQkY+gXcIt5xE/3Syendds4VYWhsQ75+KVSnUY0xGK0zhRwi18RHRhsG3pvUadmLMEaPiJ61i9dnNYW46yRgFuEWMcymGmJAMjTMQmWUf1oRd+cNRcwSE30tg2dRTSU4j5CwKL4G9GXUh/cRzRUx1OMgEVxF9Gb7rahPxENfYMJko4m4ihaxLARLBEyUfuvoSIGrcEdQvznUsSwtRiiRetYRfSqX4Rp1AA7CBHCPpZrMcQuNvZkKITQ/6VGDfBumvmiHF6ad+yrb4191FErAhbFY4SElXfT1J9/b0nCIoZt3OqI92Yt5Aa8Ot5CJCwtdSNftwU1ukfn8ycun3sAPsb8rpFCvWpRwKL4ouA68O9rVx9Ls+guGtjhslUB9x7JCj7w0VYlsZGbnbohuhWJC+53fOTjdhLc5AnoYbaz8LT7pRfugQ23mWx4W5awhhH3U76F1S/yrOLf9iXcO85j8MDp8vSyQrJ5+wIWxf7XYPjiNAB/Mlj1/iEErPnNd+CJL5tz6f6P9vXoJ673vweXojN+n7n1ae8gAtY/PNTcTiv+4OWbcdFyO6hp+d/pk7VPwu0cePW8jzyptlCjbOA8daqOzt7TteD8UALWtCn+rE5XrPD4Qo+Hk7AeJr6lj5xB8szxHxeHEzCZWVC9OcmczbenqyGQ4FaR6PhN+uzWJ+GV2cZ0DyhgshCrQKgOZ77x2jrs7TEXFBKXeZM+c+n/inozMRrpKlye1bGEcY6Aj/RfOeI8YaSgB+50T29sKzFNUoCoBMXjPACRyUWbaWQHv6AvFr4ypTKAyw3srp0Ahz/FvZeWaMCIxmkxbi0O+DL9iev0qT3kAPaaZe3SL4F8DR/xNraUCsCfAPPkwygg9LnYF0FIAC2VMxP3kipnCs+wByD1Ycy0rUGzvKMLgnMU1Pi48bme10LcBWCFoLZjAPol8JKQlIfPnUnxotjILxDWXukBCTi3hJGHNg9ZY1/+7FGz+kRXwHBc4zcwgH4Q9RPoAbYqLgknWmKY6AFISVsYKpjFFmMV8C52+32B4of8SahVBqaRxWsF+ldkXhFxqH4DGVuzJG1dIIsugHOiO24w1hZjFUR0YrfYEbtXn1Pya8g+ABuq2wvQqDzqwKUgDYvLd7uVBp02Bev0JRjiIMB1Ixe+oxwF4Ri6ikoW0jRlNAJQv5qEoFElCYl6T5VGeNjevuTNMp0AMYxSIQXTQMrmE5Q1okyLq/hpw09TrrBknb6msMWgUc0JwjOKesuTWhryJSis/w8MuNhjOCaaq46DB+otT0ZxwkfO7HwC/yBVKkInTA0ocTfIAhdPFMVzWGwvPtL3pGkKh1Cznr9xN2AaqoInU/PELUTBDNi1KWhTzZQTASudmnUM4oKLuYRkBfAq+GlqDnx3IEwXLaFjEC84N0iIGtbpm7x+BE3qbjqRnCBnqWsQuWSi1BHjNIWfThWQUgnM0nWo0ym9EEX3EWxa4khFK/20BxUZce/abeKQDoNlvZ6+y3hiIC401FRRvebetTOLA5oZ+CV2BSSd6Rwx6K+eZ6U4FZ4QMHun5/ROObk2AXxAsvNA3RmGkCpl4ouS7QXwtKpROpO+TKYYgTe4pN5JQaV5BX/CHCc+UKpGy2yDTBfh4YFo3TCE5MoS1JN569sZ9TW0inWQt0LMMfoGhmoHkveTvF6rhAsqvFAraMBHQc9BWbNhCGmzLG3EtdJuAyq7qtou0DriA8BzwxCSUZz8ZYwSXlABlJoZBAEGmtVAa+gC0kkXmQayEuCU4tVz22DVgDAOaA0DcUyz7/JcsmYxXol8N+Pv1iCT3066irVuStbAmIraEN9C7xJYBOmCAS40oWohmJIn5b+M+UTK9zZICNTTk/BMT6QyK0rN3tmCqEcsoaWUDdDTifudPlJZY3YsVIVnc91+YZNvStCD71ezXCAw1M934cry3rL/M8EQ++mmQijgNdV0TdqcXhjHKQxkg96QBjRZ/QVW1bZthuCf9n8HqllN3rDZJOStnyGdZdoSRrhtti1OQJ/s/RrAJ2nN8LVZ/+CrE9yYpdpthsuodd1QAuia3cADGlgzFbzZRjPpg9A9KB9HoIcXgk1CqGs2n38FPqCyF+UfryuQNAtKQxgMxjhbQpAL+xqtVM9oSksgI9C75cdAoajBYORLSOoaYNuU2F6gzBAZVjGIOK5rVULArFT0FVj68k4GiRNEo/WpLbROECDWoXW76Dr9t6rMwtOSVM6DpvfXj6FJoZQ9/UfqUvO2e/CPD2a2uIJ4hiW3mRRXq6ib8Al7aC7uBrZs7MqfijW/OLrfKV3kBKrkMOHT2AtHwUJ6AxSbNBnkKmwUNO+z9zjg0CQk/FL7NhlgMIZg2UuaVO4V0lAT/pFWYknRiWYJQT/hXRwCVyBvR0NGoaZPELWh6RoiPnRIKDr3wmxXDDXyhGrjhFtVNlZQMb7O0+wg7oIQaFe5T9jIgB6nUM4opHgaxz4SybnnbYUSEiAGKpHBq2sors2xk0JaBOxUUDZbYxWc6myka+TToak14Tnkg1cZPGOtGGk0hcAYIApdrFwgOW/Pzl9+UzHrsiksIHY4wFfEfo2UaiPzFq7TklhNxtbPKEOIimw/4BtonUruN5l7cu2MZesiOIZGWYWYukImHUVWkjYg84cOg1jwMRCXKlcUKa6TNvRPCPXJHLDvjAHO9eXK2GQB8SokXHSUzhPKv2lVIddiQDBUBPO2UsaMbTFB5SAlxh8P0qc9At/Jc3SfOZ9N9rHwEJIOHsE0MmDqaZzbf0llzZDdymEsOAdALnPMFnMNMjVRPlVD10UwJkd2IvE/0dYcDwHXIlPX5j3OhGI9GT5LTmv+Ru8zkxql7Lh2OdbYeRgGNYhM9k8UEH8VzmVCJACj0dn6UiuhuAMxiLSERKVzDRv0Puf2Ys+Nfo+tEXYuRGoQ6Y8kljJhf5g/SgEFyXSAwdZ5a3s/EKyFVaJDgwuE+FXLc1UJ+I/kPSURq0jaWkiZFJynElxY2zQV9lu4D2NFg0hbfEFAIgUgKV7TNBX2zHgXIuF6UG9JB4ziwiLxQBOTNt0I39R98g7yTinPWzqEC78tUo54FeB3xL1rxq3o30ArnSrCECh4vPJly4J3DOE5Le4/dE9TpESoAIX32QhWR+ECkG+KF4q4h9R/+Drk7KgAhU/H4O+hnS8js6ollH3A7mkKvzllLliOnNC8aope60CpjESi0S0hXDfEKyxlhClafUsFmmXQYVL242ccoQ8+GLEznZOQ2KavF+OjZbBOn6tnKvhPwQK/QNCJ3CzFJeuGjfd4ZqcTWz0X47+NW8SU9yMGhtE0+iEjtg6mH1BPvBlKX+V+oR5w1gLTT6YbE5C9SIJdw/k0fl0D5hb2w2j1gZ1g20G5OECrL17DGUOWvTwQie+GuXM6ZYE5E+Mhguj/arSa6ZyojON1UwuLZt+a+hk8hNZTBVACo5ZiMJ31lXOpTPL18TQy9dN8mCf2ZfePJrbvlHHyZWr2UdROOCr4M5gvZsGO2z4cMZ65l3NuYmL2kTomvKjnDoRVwK2mAP+53LVvPTcx5+zLtDIZxu2uE3QawHz2Zc75pYlVh4OYea6/F/bzS7POoE08ShjptyAOgY1jz37GOcKJDoNBWPYNGx54zhHOOgs6WQHAFoRc7KihcJ0nlXGed+LwgnmOyg5agO8876wz2RODBj5RyBVdIrxnsmedq580kJJi7U9T97n6OXcjJLQXMKqRwlDo+W1Szv0WyVxM3Ue5Cq05Cv/9Fjl3lKSEfJLatezkaYCcO0qy7plJCiBSk9OqrulZNihg5NwVlDSQBAHBN78myL0rKOe+p5RjTyZ6i4OYe99Tlj5N5ajzhe2txPw7u3LuXQPLoe69taVOy8WQe+9azt15f69ruKnr05iLOREa3Z0XfP9hO45Ns/sPg2+CaEPZNL3DMvYe0hbmafN7SGNv0Au/8T3iLtnY+4AzzZbUt8b3AQff6RzQn28E3ekcrFAbz6lvhN3LHXy3uu9eFQGBd6tnpTJYvASJeP7mvq9UQuQdVzEi9t+C45XQa7wC1mJJ5gUHZKEiNtaoV/ECxq7FpnaxDDwD1+AOoRq1kXdThp1hWrSOULv4nu2GT8q9M0F2ECLUu8kNpqpqvxBPhkKoj1r8813lVGFcpRtazGWNIoOponhwTtVuxRy9B3p+BIIvR/zjkLH7+dsNA14dofpmixsjQzX+YrVa0jF1ZNBTMt46anK629ml+w6STr6Mv7P7riO4OZPOftPaTTZt6EQGG67jYThGKmQ07tSr/4MpAgmjjLSNCXfTVWe+2GLeeZyCEyj+tqtDITKSbw2RkT5rhn78apRw406ABqB3qCvmi+LVmaMPw6EumT9UYRyB80Pcwn4fRl5l4aLta8qnvvty20C3zXu8p+3XGllwEcpw1HB//PHboZ9R4a9ieQwDIeB5Eyrexlz3fUB047iqs5+x/AiMI1bkfdslYg0xbmYiH3+4eJ+YDPFxJRbcDkPTiy1j0DFdb73HTSeDeTs6urNflgDk5mz2YxWLBZeT3nAFg9kK22h32Jsc1+kMxXm/O7kalLiadOG5rieccMIJJ5xwVPwPwim3zuWd/uk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91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4856" y="3087974"/>
            <a:ext cx="1084913" cy="1084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63100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381000"/>
            <a:ext cx="4054315" cy="369332"/>
          </a:xfrm>
          <a:prstGeom prst="rect">
            <a:avLst/>
          </a:prstGeom>
        </p:spPr>
        <p:txBody>
          <a:bodyPr wrap="none">
            <a:spAutoFit/>
          </a:bodyPr>
          <a:lstStyle/>
          <a:p>
            <a:r>
              <a:rPr lang="en-US" b="1" dirty="0" smtClean="0">
                <a:solidFill>
                  <a:schemeClr val="accent2">
                    <a:lumMod val="75000"/>
                  </a:schemeClr>
                </a:solidFill>
              </a:rPr>
              <a:t>22-SQL </a:t>
            </a:r>
            <a:r>
              <a:rPr lang="en-US" b="1" dirty="0">
                <a:solidFill>
                  <a:schemeClr val="accent2">
                    <a:lumMod val="75000"/>
                  </a:schemeClr>
                </a:solidFill>
              </a:rPr>
              <a:t>(SEQUEL at the time</a:t>
            </a:r>
            <a:r>
              <a:rPr lang="en-US" b="1" dirty="0" smtClean="0">
                <a:solidFill>
                  <a:schemeClr val="accent2">
                    <a:lumMod val="75000"/>
                  </a:schemeClr>
                </a:solidFill>
              </a:rPr>
              <a:t>)-1972</a:t>
            </a:r>
            <a:endParaRPr lang="en-US" b="1" dirty="0">
              <a:solidFill>
                <a:schemeClr val="accent2">
                  <a:lumMod val="75000"/>
                </a:schemeClr>
              </a:solidFill>
            </a:endParaRPr>
          </a:p>
        </p:txBody>
      </p:sp>
      <p:cxnSp>
        <p:nvCxnSpPr>
          <p:cNvPr id="5" name="Straight Connector 4"/>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2" name="Slide Number Placeholder 1"/>
          <p:cNvSpPr>
            <a:spLocks noGrp="1"/>
          </p:cNvSpPr>
          <p:nvPr>
            <p:ph type="sldNum" sz="quarter" idx="12"/>
          </p:nvPr>
        </p:nvSpPr>
        <p:spPr/>
        <p:txBody>
          <a:bodyPr/>
          <a:lstStyle/>
          <a:p>
            <a:fld id="{B6F15528-21DE-4FAA-801E-634DDDAF4B2B}" type="slidenum">
              <a:rPr lang="en-US" smtClean="0"/>
              <a:pPr/>
              <a:t>80</a:t>
            </a:fld>
            <a:endParaRPr lang="en-US"/>
          </a:p>
        </p:txBody>
      </p:sp>
      <p:sp>
        <p:nvSpPr>
          <p:cNvPr id="6" name="Rectangle 5"/>
          <p:cNvSpPr/>
          <p:nvPr/>
        </p:nvSpPr>
        <p:spPr>
          <a:xfrm>
            <a:off x="1143000" y="2590800"/>
            <a:ext cx="7543800" cy="1200329"/>
          </a:xfrm>
          <a:prstGeom prst="rect">
            <a:avLst/>
          </a:prstGeom>
        </p:spPr>
        <p:txBody>
          <a:bodyPr wrap="square">
            <a:spAutoFit/>
          </a:bodyPr>
          <a:lstStyle/>
          <a:p>
            <a:pPr algn="just"/>
            <a:r>
              <a:rPr lang="en-US" dirty="0" smtClean="0">
                <a:solidFill>
                  <a:schemeClr val="tx1">
                    <a:lumMod val="65000"/>
                    <a:lumOff val="35000"/>
                  </a:schemeClr>
                </a:solidFill>
              </a:rPr>
              <a:t>    SQL </a:t>
            </a:r>
            <a:r>
              <a:rPr lang="en-US" dirty="0">
                <a:solidFill>
                  <a:schemeClr val="tx1">
                    <a:lumMod val="65000"/>
                    <a:lumOff val="35000"/>
                  </a:schemeClr>
                </a:solidFill>
              </a:rPr>
              <a:t>was first developed by IBM researchers Raymond Boyce and Donald Chamberlain. SEQUEL (as it was referred to at the time), is used for viewing and changing information that is stored in databases. Nowadays the language is an acronym – SQL, which stands for Structured Query Language.</a:t>
            </a:r>
          </a:p>
        </p:txBody>
      </p:sp>
      <p:sp>
        <p:nvSpPr>
          <p:cNvPr id="7" name="AutoShape 2" descr="Database Systems | SQL is a Programming Langu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5504" y="838200"/>
            <a:ext cx="1518789" cy="1720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1257298" y="4038600"/>
            <a:ext cx="3657600" cy="646331"/>
          </a:xfrm>
          <a:prstGeom prst="rect">
            <a:avLst/>
          </a:prstGeom>
        </p:spPr>
        <p:txBody>
          <a:bodyPr wrap="square">
            <a:spAutoFit/>
          </a:bodyPr>
          <a:lstStyle/>
          <a:p>
            <a:r>
              <a:rPr lang="fr-FR" b="1" dirty="0">
                <a:solidFill>
                  <a:schemeClr val="accent2">
                    <a:lumMod val="75000"/>
                  </a:schemeClr>
                </a:solidFill>
              </a:rPr>
              <a:t>Application:</a:t>
            </a:r>
          </a:p>
          <a:p>
            <a:pPr marL="285750" indent="-285750">
              <a:buFont typeface="Wingdings" panose="05000000000000000000" pitchFamily="2" charset="2"/>
              <a:buChar char="q"/>
            </a:pPr>
            <a:r>
              <a:rPr lang="fr-FR" dirty="0" err="1" smtClean="0">
                <a:solidFill>
                  <a:schemeClr val="tx1">
                    <a:lumMod val="65000"/>
                    <a:lumOff val="35000"/>
                  </a:schemeClr>
                </a:solidFill>
              </a:rPr>
              <a:t>Relational</a:t>
            </a:r>
            <a:r>
              <a:rPr lang="fr-FR" dirty="0" smtClean="0">
                <a:solidFill>
                  <a:schemeClr val="tx1">
                    <a:lumMod val="65000"/>
                    <a:lumOff val="35000"/>
                  </a:schemeClr>
                </a:solidFill>
              </a:rPr>
              <a:t> </a:t>
            </a:r>
            <a:r>
              <a:rPr lang="fr-FR" dirty="0" err="1" smtClean="0">
                <a:solidFill>
                  <a:schemeClr val="tx1">
                    <a:lumMod val="65000"/>
                    <a:lumOff val="35000"/>
                  </a:schemeClr>
                </a:solidFill>
              </a:rPr>
              <a:t>Database</a:t>
            </a:r>
            <a:endParaRPr lang="fr-FR" dirty="0">
              <a:solidFill>
                <a:schemeClr val="tx1">
                  <a:lumMod val="65000"/>
                  <a:lumOff val="35000"/>
                </a:schemeClr>
              </a:solidFill>
            </a:endParaRPr>
          </a:p>
        </p:txBody>
      </p:sp>
    </p:spTree>
    <p:extLst>
      <p:ext uri="{BB962C8B-B14F-4D97-AF65-F5344CB8AC3E}">
        <p14:creationId xmlns:p14="http://schemas.microsoft.com/office/powerpoint/2010/main" val="23782465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72179" y="381000"/>
            <a:ext cx="3921586" cy="369332"/>
          </a:xfrm>
          <a:prstGeom prst="rect">
            <a:avLst/>
          </a:prstGeom>
        </p:spPr>
        <p:txBody>
          <a:bodyPr wrap="none">
            <a:spAutoFit/>
          </a:bodyPr>
          <a:lstStyle/>
          <a:p>
            <a:r>
              <a:rPr lang="en-US" b="1" dirty="0">
                <a:solidFill>
                  <a:schemeClr val="accent2">
                    <a:lumMod val="75000"/>
                  </a:schemeClr>
                </a:solidFill>
              </a:rPr>
              <a:t>History of programming languages</a:t>
            </a:r>
          </a:p>
        </p:txBody>
      </p:sp>
      <p:cxnSp>
        <p:nvCxnSpPr>
          <p:cNvPr id="6" name="Straight Connector 5"/>
          <p:cNvCxnSpPr/>
          <p:nvPr/>
        </p:nvCxnSpPr>
        <p:spPr>
          <a:xfrm>
            <a:off x="1143000" y="750332"/>
            <a:ext cx="7543800" cy="0"/>
          </a:xfrm>
          <a:prstGeom prst="line">
            <a:avLst/>
          </a:prstGeom>
        </p:spPr>
        <p:style>
          <a:lnRef idx="1">
            <a:schemeClr val="accent3"/>
          </a:lnRef>
          <a:fillRef idx="0">
            <a:schemeClr val="accent3"/>
          </a:fillRef>
          <a:effectRef idx="0">
            <a:schemeClr val="accent3"/>
          </a:effectRef>
          <a:fontRef idx="minor">
            <a:schemeClr val="tx1"/>
          </a:fontRef>
        </p:style>
      </p:cxnSp>
      <p:sp>
        <p:nvSpPr>
          <p:cNvPr id="7" name="TextBox 6"/>
          <p:cNvSpPr txBox="1"/>
          <p:nvPr/>
        </p:nvSpPr>
        <p:spPr>
          <a:xfrm rot="16200000">
            <a:off x="-1615848" y="3204003"/>
            <a:ext cx="4188025" cy="523220"/>
          </a:xfrm>
          <a:prstGeom prst="rect">
            <a:avLst/>
          </a:prstGeom>
          <a:noFill/>
        </p:spPr>
        <p:txBody>
          <a:bodyPr wrap="square" rtlCol="0">
            <a:spAutoFit/>
          </a:bodyPr>
          <a:lstStyle/>
          <a:p>
            <a:pPr algn="ctr"/>
            <a:r>
              <a:rPr lang="en-US" sz="2800" b="1" dirty="0" smtClean="0">
                <a:solidFill>
                  <a:schemeClr val="bg2">
                    <a:lumMod val="75000"/>
                  </a:schemeClr>
                </a:solidFill>
              </a:rPr>
              <a:t>Game Changer</a:t>
            </a:r>
            <a:endParaRPr lang="en-US" sz="2800" b="1" dirty="0">
              <a:solidFill>
                <a:schemeClr val="bg2">
                  <a:lumMod val="75000"/>
                </a:schemeClr>
              </a:solidFill>
            </a:endParaRPr>
          </a:p>
        </p:txBody>
      </p:sp>
      <p:sp>
        <p:nvSpPr>
          <p:cNvPr id="3" name="Rectangle 2"/>
          <p:cNvSpPr/>
          <p:nvPr/>
        </p:nvSpPr>
        <p:spPr>
          <a:xfrm>
            <a:off x="1066800" y="873314"/>
            <a:ext cx="7620000" cy="4888518"/>
          </a:xfrm>
          <a:prstGeom prst="rect">
            <a:avLst/>
          </a:prstGeom>
        </p:spPr>
        <p:txBody>
          <a:bodyPr wrap="square">
            <a:spAutoFit/>
          </a:bodyPr>
          <a:lstStyle/>
          <a:p>
            <a:pPr marL="285750" indent="-285750" algn="just">
              <a:lnSpc>
                <a:spcPts val="2160"/>
              </a:lnSpc>
              <a:spcAft>
                <a:spcPts val="600"/>
              </a:spcAft>
              <a:buFont typeface="Wingdings" panose="05000000000000000000" pitchFamily="2" charset="2"/>
              <a:buChar char="q"/>
            </a:pPr>
            <a:r>
              <a:rPr lang="en-US" sz="1600" b="1" dirty="0">
                <a:solidFill>
                  <a:schemeClr val="tx1">
                    <a:lumMod val="65000"/>
                    <a:lumOff val="35000"/>
                  </a:schemeClr>
                </a:solidFill>
              </a:rPr>
              <a:t>1958-60: </a:t>
            </a:r>
            <a:r>
              <a:rPr lang="en-US" sz="1600" b="1" dirty="0">
                <a:solidFill>
                  <a:schemeClr val="accent2">
                    <a:lumMod val="75000"/>
                  </a:schemeClr>
                </a:solidFill>
              </a:rPr>
              <a:t>ALGOL</a:t>
            </a:r>
            <a:r>
              <a:rPr lang="en-US" sz="1600" b="1" dirty="0">
                <a:solidFill>
                  <a:schemeClr val="tx1">
                    <a:lumMod val="65000"/>
                    <a:lumOff val="35000"/>
                  </a:schemeClr>
                </a:solidFill>
              </a:rPr>
              <a:t> </a:t>
            </a:r>
            <a:r>
              <a:rPr lang="en-US" sz="1600" b="1" dirty="0" smtClean="0">
                <a:solidFill>
                  <a:schemeClr val="tx1">
                    <a:lumMod val="65000"/>
                    <a:lumOff val="35000"/>
                  </a:schemeClr>
                </a:solidFill>
              </a:rPr>
              <a:t>60</a:t>
            </a:r>
            <a:r>
              <a:rPr lang="en-US" sz="1600" dirty="0" smtClean="0">
                <a:solidFill>
                  <a:schemeClr val="tx1">
                    <a:lumMod val="65000"/>
                    <a:lumOff val="35000"/>
                  </a:schemeClr>
                </a:solidFill>
              </a:rPr>
              <a:t>(</a:t>
            </a:r>
            <a:r>
              <a:rPr lang="en-US" sz="1600" b="1" dirty="0" smtClean="0">
                <a:solidFill>
                  <a:srgbClr val="C00000"/>
                </a:solidFill>
              </a:rPr>
              <a:t>Algorithmic </a:t>
            </a:r>
            <a:r>
              <a:rPr lang="en-US" sz="1600" b="1" dirty="0">
                <a:solidFill>
                  <a:srgbClr val="C00000"/>
                </a:solidFill>
              </a:rPr>
              <a:t>Language</a:t>
            </a:r>
            <a:r>
              <a:rPr lang="en-US" sz="1600" dirty="0">
                <a:solidFill>
                  <a:schemeClr val="tx1">
                    <a:lumMod val="65000"/>
                    <a:lumOff val="35000"/>
                  </a:schemeClr>
                </a:solidFill>
              </a:rPr>
              <a:t>) </a:t>
            </a:r>
            <a:endParaRPr lang="fa-IR" sz="1600" dirty="0">
              <a:solidFill>
                <a:schemeClr val="tx1">
                  <a:lumMod val="65000"/>
                  <a:lumOff val="35000"/>
                </a:schemeClr>
              </a:solidFill>
            </a:endParaRPr>
          </a:p>
          <a:p>
            <a:pPr lvl="1" algn="just">
              <a:lnSpc>
                <a:spcPts val="2160"/>
              </a:lnSpc>
              <a:spcAft>
                <a:spcPts val="600"/>
              </a:spcAft>
            </a:pPr>
            <a:r>
              <a:rPr lang="en-US" sz="1600" dirty="0">
                <a:solidFill>
                  <a:schemeClr val="tx1">
                    <a:lumMod val="65000"/>
                    <a:lumOff val="35000"/>
                  </a:schemeClr>
                </a:solidFill>
              </a:rPr>
              <a:t>Peter </a:t>
            </a:r>
            <a:r>
              <a:rPr lang="en-US" sz="1600" dirty="0" err="1">
                <a:solidFill>
                  <a:schemeClr val="tx1">
                    <a:lumMod val="65000"/>
                    <a:lumOff val="35000"/>
                  </a:schemeClr>
                </a:solidFill>
              </a:rPr>
              <a:t>Naur</a:t>
            </a:r>
            <a:endParaRPr lang="en-US" sz="1600" dirty="0">
              <a:solidFill>
                <a:schemeClr val="tx1">
                  <a:lumMod val="65000"/>
                  <a:lumOff val="35000"/>
                </a:schemeClr>
              </a:solidFill>
            </a:endParaRPr>
          </a:p>
          <a:p>
            <a:pPr lvl="1" algn="just">
              <a:lnSpc>
                <a:spcPts val="2160"/>
              </a:lnSpc>
              <a:spcAft>
                <a:spcPts val="600"/>
              </a:spcAft>
            </a:pPr>
            <a:r>
              <a:rPr lang="en-US" sz="1600" dirty="0">
                <a:solidFill>
                  <a:schemeClr val="tx1">
                    <a:lumMod val="65000"/>
                    <a:lumOff val="35000"/>
                  </a:schemeClr>
                </a:solidFill>
              </a:rPr>
              <a:t>Great influence on Modern Languages</a:t>
            </a:r>
          </a:p>
          <a:p>
            <a:pPr lvl="1" algn="just">
              <a:lnSpc>
                <a:spcPts val="2160"/>
              </a:lnSpc>
              <a:spcAft>
                <a:spcPts val="600"/>
              </a:spcAft>
            </a:pPr>
            <a:r>
              <a:rPr lang="en-US" sz="1600" dirty="0">
                <a:solidFill>
                  <a:schemeClr val="tx1">
                    <a:lumMod val="65000"/>
                    <a:lumOff val="35000"/>
                  </a:schemeClr>
                </a:solidFill>
              </a:rPr>
              <a:t>Formally specified syntax(BNF)</a:t>
            </a:r>
          </a:p>
          <a:p>
            <a:pPr lvl="1" algn="just">
              <a:lnSpc>
                <a:spcPts val="2160"/>
              </a:lnSpc>
              <a:spcAft>
                <a:spcPts val="600"/>
              </a:spcAft>
            </a:pPr>
            <a:r>
              <a:rPr lang="en-US" sz="1600" dirty="0">
                <a:solidFill>
                  <a:schemeClr val="tx1">
                    <a:lumMod val="65000"/>
                    <a:lumOff val="35000"/>
                  </a:schemeClr>
                </a:solidFill>
              </a:rPr>
              <a:t>Algorithmic View</a:t>
            </a:r>
          </a:p>
          <a:p>
            <a:pPr lvl="1" algn="just">
              <a:lnSpc>
                <a:spcPts val="2160"/>
              </a:lnSpc>
              <a:spcAft>
                <a:spcPts val="600"/>
              </a:spcAft>
            </a:pPr>
            <a:r>
              <a:rPr lang="en-US" sz="1600" dirty="0">
                <a:solidFill>
                  <a:schemeClr val="tx1">
                    <a:lumMod val="65000"/>
                    <a:lumOff val="35000"/>
                  </a:schemeClr>
                </a:solidFill>
              </a:rPr>
              <a:t>Lexical Scoping, Modular Procedures, </a:t>
            </a:r>
            <a:r>
              <a:rPr lang="en-US" sz="1600" dirty="0">
                <a:solidFill>
                  <a:srgbClr val="C00000"/>
                </a:solidFill>
              </a:rPr>
              <a:t>Recursive Procedures</a:t>
            </a:r>
            <a:r>
              <a:rPr lang="en-US" sz="1600" dirty="0">
                <a:solidFill>
                  <a:schemeClr val="tx1">
                    <a:lumMod val="65000"/>
                    <a:lumOff val="35000"/>
                  </a:schemeClr>
                </a:solidFill>
              </a:rPr>
              <a:t>, </a:t>
            </a:r>
            <a:r>
              <a:rPr lang="en-US" sz="1600" dirty="0">
                <a:solidFill>
                  <a:srgbClr val="C00000"/>
                </a:solidFill>
              </a:rPr>
              <a:t>Variable Type </a:t>
            </a:r>
            <a:r>
              <a:rPr lang="en-US" sz="1600" dirty="0">
                <a:solidFill>
                  <a:schemeClr val="tx1">
                    <a:lumMod val="65000"/>
                    <a:lumOff val="35000"/>
                  </a:schemeClr>
                </a:solidFill>
              </a:rPr>
              <a:t>declarations, </a:t>
            </a:r>
            <a:r>
              <a:rPr lang="en-US" sz="1600" dirty="0">
                <a:solidFill>
                  <a:srgbClr val="C00000"/>
                </a:solidFill>
              </a:rPr>
              <a:t>Stack Storage allocation</a:t>
            </a:r>
          </a:p>
          <a:p>
            <a:pPr lvl="1" algn="just">
              <a:lnSpc>
                <a:spcPts val="2160"/>
              </a:lnSpc>
              <a:spcAft>
                <a:spcPts val="600"/>
              </a:spcAft>
            </a:pPr>
            <a:r>
              <a:rPr lang="en-US" sz="1600" dirty="0">
                <a:solidFill>
                  <a:srgbClr val="C00000"/>
                </a:solidFill>
              </a:rPr>
              <a:t>A procedure can be passed to a Procedure</a:t>
            </a:r>
            <a:endParaRPr lang="fa-IR" sz="1600" dirty="0">
              <a:solidFill>
                <a:srgbClr val="C00000"/>
              </a:solidFill>
            </a:endParaRPr>
          </a:p>
          <a:p>
            <a:pPr lvl="1" algn="just">
              <a:lnSpc>
                <a:spcPts val="2160"/>
              </a:lnSpc>
              <a:spcAft>
                <a:spcPts val="600"/>
              </a:spcAft>
            </a:pPr>
            <a:r>
              <a:rPr lang="en-US" sz="1600" dirty="0">
                <a:solidFill>
                  <a:srgbClr val="C00000"/>
                </a:solidFill>
              </a:rPr>
              <a:t>Recursive call of a Procedure</a:t>
            </a:r>
          </a:p>
          <a:p>
            <a:pPr lvl="1" algn="just">
              <a:lnSpc>
                <a:spcPts val="2160"/>
              </a:lnSpc>
              <a:spcAft>
                <a:spcPts val="600"/>
              </a:spcAft>
            </a:pPr>
            <a:r>
              <a:rPr lang="en-US" sz="1600" dirty="0">
                <a:solidFill>
                  <a:schemeClr val="tx1">
                    <a:lumMod val="65000"/>
                    <a:lumOff val="35000"/>
                  </a:schemeClr>
                </a:solidFill>
              </a:rPr>
              <a:t>ALGOL served as the starting point for the development of some of the most important programming languages including Pascal, C, C++, and Java.</a:t>
            </a:r>
          </a:p>
          <a:p>
            <a:pPr lvl="1" algn="just">
              <a:lnSpc>
                <a:spcPts val="2160"/>
              </a:lnSpc>
              <a:spcAft>
                <a:spcPts val="600"/>
              </a:spcAft>
            </a:pPr>
            <a:r>
              <a:rPr lang="en-US" sz="1600" dirty="0">
                <a:solidFill>
                  <a:schemeClr val="tx1">
                    <a:lumMod val="65000"/>
                    <a:lumOff val="35000"/>
                  </a:schemeClr>
                </a:solidFill>
              </a:rPr>
              <a:t>disadvantages : side-effect, unlimited jump by goto, send parameter only by </a:t>
            </a:r>
            <a:r>
              <a:rPr lang="en-US" sz="1600" dirty="0" smtClean="0">
                <a:solidFill>
                  <a:schemeClr val="tx1">
                    <a:lumMod val="65000"/>
                    <a:lumOff val="35000"/>
                  </a:schemeClr>
                </a:solidFill>
              </a:rPr>
              <a:t>name</a:t>
            </a:r>
          </a:p>
          <a:p>
            <a:pPr lvl="1" algn="just">
              <a:lnSpc>
                <a:spcPts val="2160"/>
              </a:lnSpc>
              <a:spcAft>
                <a:spcPts val="600"/>
              </a:spcAft>
            </a:pPr>
            <a:r>
              <a:rPr lang="en-US" sz="1600" dirty="0" smtClean="0">
                <a:solidFill>
                  <a:schemeClr val="tx1">
                    <a:lumMod val="65000"/>
                    <a:lumOff val="35000"/>
                  </a:schemeClr>
                </a:solidFill>
              </a:rPr>
              <a:t>Algo68 has type conversation for example float to int</a:t>
            </a:r>
            <a:endParaRPr lang="en-US" sz="1600" dirty="0">
              <a:solidFill>
                <a:schemeClr val="tx1">
                  <a:lumMod val="65000"/>
                  <a:lumOff val="35000"/>
                </a:schemeClr>
              </a:solidFill>
            </a:endParaRPr>
          </a:p>
          <a:p>
            <a:pPr lvl="1" algn="just">
              <a:lnSpc>
                <a:spcPts val="2160"/>
              </a:lnSpc>
              <a:spcAft>
                <a:spcPts val="600"/>
              </a:spcAft>
            </a:pPr>
            <a:r>
              <a:rPr lang="en-US" sz="1600" dirty="0" smtClean="0">
                <a:solidFill>
                  <a:schemeClr val="tx1">
                    <a:lumMod val="65000"/>
                    <a:lumOff val="35000"/>
                  </a:schemeClr>
                </a:solidFill>
              </a:rPr>
              <a:t>Fortran-&gt; Algol -&gt; Pascal -&gt; Ada -&gt; …</a:t>
            </a:r>
            <a:endParaRPr lang="en-US" sz="1600" dirty="0">
              <a:solidFill>
                <a:schemeClr val="tx1">
                  <a:lumMod val="65000"/>
                  <a:lumOff val="35000"/>
                </a:schemeClr>
              </a:solidFill>
            </a:endParaRPr>
          </a:p>
        </p:txBody>
      </p:sp>
      <p:pic>
        <p:nvPicPr>
          <p:cNvPr id="8" name="Picture 4" descr="Algo Language Support - Visual Studio Marketpla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2800" y="1142999"/>
            <a:ext cx="1295400" cy="126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0973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3365</TotalTime>
  <Words>6301</Words>
  <Application>Microsoft Office PowerPoint</Application>
  <PresentationFormat>On-screen Show (4:3)</PresentationFormat>
  <Paragraphs>904</Paragraphs>
  <Slides>80</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80</vt:i4>
      </vt:variant>
    </vt:vector>
  </HeadingPairs>
  <TitlesOfParts>
    <vt:vector size="82" baseType="lpstr">
      <vt:lpstr>Solstice</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Mousa</dc:creator>
  <cp:lastModifiedBy>Mokhtari</cp:lastModifiedBy>
  <cp:revision>1101</cp:revision>
  <dcterms:created xsi:type="dcterms:W3CDTF">2006-08-16T00:00:00Z</dcterms:created>
  <dcterms:modified xsi:type="dcterms:W3CDTF">2023-11-21T13:38:32Z</dcterms:modified>
</cp:coreProperties>
</file>